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39"/>
  </p:notesMasterIdLst>
  <p:sldIdLst>
    <p:sldId id="269" r:id="rId2"/>
    <p:sldId id="276" r:id="rId3"/>
    <p:sldId id="277" r:id="rId4"/>
    <p:sldId id="278" r:id="rId5"/>
    <p:sldId id="256" r:id="rId6"/>
    <p:sldId id="316" r:id="rId7"/>
    <p:sldId id="270" r:id="rId8"/>
    <p:sldId id="315" r:id="rId9"/>
    <p:sldId id="271" r:id="rId10"/>
    <p:sldId id="317" r:id="rId11"/>
    <p:sldId id="272" r:id="rId12"/>
    <p:sldId id="318" r:id="rId13"/>
    <p:sldId id="320" r:id="rId14"/>
    <p:sldId id="273" r:id="rId15"/>
    <p:sldId id="319" r:id="rId16"/>
    <p:sldId id="281" r:id="rId17"/>
    <p:sldId id="321" r:id="rId18"/>
    <p:sldId id="291" r:id="rId19"/>
    <p:sldId id="311" r:id="rId20"/>
    <p:sldId id="313" r:id="rId21"/>
    <p:sldId id="312" r:id="rId22"/>
    <p:sldId id="294" r:id="rId23"/>
    <p:sldId id="295" r:id="rId24"/>
    <p:sldId id="296" r:id="rId25"/>
    <p:sldId id="297" r:id="rId26"/>
    <p:sldId id="298" r:id="rId27"/>
    <p:sldId id="299" r:id="rId28"/>
    <p:sldId id="300" r:id="rId29"/>
    <p:sldId id="301" r:id="rId30"/>
    <p:sldId id="302" r:id="rId31"/>
    <p:sldId id="304" r:id="rId32"/>
    <p:sldId id="305" r:id="rId33"/>
    <p:sldId id="306" r:id="rId34"/>
    <p:sldId id="307" r:id="rId35"/>
    <p:sldId id="308" r:id="rId36"/>
    <p:sldId id="309" r:id="rId37"/>
    <p:sldId id="31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9" autoAdjust="0"/>
    <p:restoredTop sz="86434" autoAdjust="0"/>
  </p:normalViewPr>
  <p:slideViewPr>
    <p:cSldViewPr snapToGrid="0">
      <p:cViewPr varScale="1">
        <p:scale>
          <a:sx n="69" d="100"/>
          <a:sy n="69" d="100"/>
        </p:scale>
        <p:origin x="714" y="66"/>
      </p:cViewPr>
      <p:guideLst>
        <p:guide orient="horz" pos="2160"/>
        <p:guide pos="2880"/>
      </p:guideLst>
    </p:cSldViewPr>
  </p:slideViewPr>
  <p:outlineViewPr>
    <p:cViewPr>
      <p:scale>
        <a:sx n="33" d="100"/>
        <a:sy n="33" d="100"/>
      </p:scale>
      <p:origin x="250" y="163"/>
    </p:cViewPr>
  </p:outlineViewPr>
  <p:notesTextViewPr>
    <p:cViewPr>
      <p:scale>
        <a:sx n="1" d="1"/>
        <a:sy n="1" d="1"/>
      </p:scale>
      <p:origin x="0" y="0"/>
    </p:cViewPr>
  </p:notesTextViewPr>
  <p:sorterViewPr>
    <p:cViewPr>
      <p:scale>
        <a:sx n="66" d="100"/>
        <a:sy n="66" d="100"/>
      </p:scale>
      <p:origin x="0" y="4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E4DB9-3737-4D8A-A489-371FB42D6A09}" type="datetimeFigureOut">
              <a:rPr lang="en-US" smtClean="0"/>
              <a:t>11/4/2022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33B76D-37F1-4FD0-BB5C-5AC496AC2433}" type="slidenum">
              <a:rPr lang="en-US" smtClean="0"/>
              <a:t>‹#›</a:t>
            </a:fld>
            <a:endParaRPr lang="en-US"/>
          </a:p>
        </p:txBody>
      </p:sp>
    </p:spTree>
    <p:extLst>
      <p:ext uri="{BB962C8B-B14F-4D97-AF65-F5344CB8AC3E}">
        <p14:creationId xmlns:p14="http://schemas.microsoft.com/office/powerpoint/2010/main" val="478488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64B77E-9BEE-4E8F-9302-CDC3F6D978DF}" type="slidenum">
              <a:rPr lang="en-US" smtClean="0"/>
              <a:pPr/>
              <a:t>37</a:t>
            </a:fld>
            <a:endParaRPr lang="en-US"/>
          </a:p>
        </p:txBody>
      </p:sp>
    </p:spTree>
    <p:extLst>
      <p:ext uri="{BB962C8B-B14F-4D97-AF65-F5344CB8AC3E}">
        <p14:creationId xmlns:p14="http://schemas.microsoft.com/office/powerpoint/2010/main" val="1458878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29FC5-5841-5BD9-81D3-7C56631A162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PH"/>
          </a:p>
        </p:txBody>
      </p:sp>
      <p:sp>
        <p:nvSpPr>
          <p:cNvPr id="3" name="Subtitle 2">
            <a:extLst>
              <a:ext uri="{FF2B5EF4-FFF2-40B4-BE49-F238E27FC236}">
                <a16:creationId xmlns:a16="http://schemas.microsoft.com/office/drawing/2014/main" id="{30035BF5-EDA8-B545-356D-9106222202F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75181146-2894-0FB0-2EC1-1EA6BED9131B}"/>
              </a:ext>
            </a:extLst>
          </p:cNvPr>
          <p:cNvSpPr>
            <a:spLocks noGrp="1"/>
          </p:cNvSpPr>
          <p:nvPr>
            <p:ph type="dt" sz="half" idx="10"/>
          </p:nvPr>
        </p:nvSpPr>
        <p:spPr/>
        <p:txBody>
          <a:bodyPr/>
          <a:lstStyle/>
          <a:p>
            <a:fld id="{2E65FF2C-6620-4F3D-8D78-8ABA24D3BD37}" type="datetimeFigureOut">
              <a:rPr lang="en-PH" smtClean="0"/>
              <a:pPr/>
              <a:t>04/11/2022</a:t>
            </a:fld>
            <a:endParaRPr lang="en-PH"/>
          </a:p>
        </p:txBody>
      </p:sp>
      <p:sp>
        <p:nvSpPr>
          <p:cNvPr id="5" name="Footer Placeholder 4">
            <a:extLst>
              <a:ext uri="{FF2B5EF4-FFF2-40B4-BE49-F238E27FC236}">
                <a16:creationId xmlns:a16="http://schemas.microsoft.com/office/drawing/2014/main" id="{44D6DC33-F4D5-0D75-20E3-2220F65F7D14}"/>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64D3E442-F394-BB2A-2FA7-1B37CFBFFEDC}"/>
              </a:ext>
            </a:extLst>
          </p:cNvPr>
          <p:cNvSpPr>
            <a:spLocks noGrp="1"/>
          </p:cNvSpPr>
          <p:nvPr>
            <p:ph type="sldNum" sz="quarter" idx="12"/>
          </p:nvPr>
        </p:nvSpPr>
        <p:spPr/>
        <p:txBody>
          <a:bodyPr/>
          <a:lstStyle/>
          <a:p>
            <a:fld id="{086108BE-A4A1-4219-AC15-CEC78F0CBA76}" type="slidenum">
              <a:rPr lang="en-PH" smtClean="0"/>
              <a:pPr/>
              <a:t>‹#›</a:t>
            </a:fld>
            <a:endParaRPr lang="en-PH"/>
          </a:p>
        </p:txBody>
      </p:sp>
    </p:spTree>
    <p:extLst>
      <p:ext uri="{BB962C8B-B14F-4D97-AF65-F5344CB8AC3E}">
        <p14:creationId xmlns:p14="http://schemas.microsoft.com/office/powerpoint/2010/main" val="3698337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F00A0-A05E-88F6-E3C6-0AD59A7D7A02}"/>
              </a:ext>
            </a:extLst>
          </p:cNvPr>
          <p:cNvSpPr>
            <a:spLocks noGrp="1"/>
          </p:cNvSpPr>
          <p:nvPr>
            <p:ph type="title"/>
          </p:nvPr>
        </p:nvSpPr>
        <p:spPr/>
        <p:txBody>
          <a:bodyPr/>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D6BA7EBD-56B7-093A-46A8-22830A2AA9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130A1EA8-B10F-4D6A-2C68-53A6176C428E}"/>
              </a:ext>
            </a:extLst>
          </p:cNvPr>
          <p:cNvSpPr>
            <a:spLocks noGrp="1"/>
          </p:cNvSpPr>
          <p:nvPr>
            <p:ph type="dt" sz="half" idx="10"/>
          </p:nvPr>
        </p:nvSpPr>
        <p:spPr/>
        <p:txBody>
          <a:bodyPr/>
          <a:lstStyle/>
          <a:p>
            <a:fld id="{2E65FF2C-6620-4F3D-8D78-8ABA24D3BD37}" type="datetimeFigureOut">
              <a:rPr lang="en-PH" smtClean="0"/>
              <a:pPr/>
              <a:t>04/11/2022</a:t>
            </a:fld>
            <a:endParaRPr lang="en-PH"/>
          </a:p>
        </p:txBody>
      </p:sp>
      <p:sp>
        <p:nvSpPr>
          <p:cNvPr id="5" name="Footer Placeholder 4">
            <a:extLst>
              <a:ext uri="{FF2B5EF4-FFF2-40B4-BE49-F238E27FC236}">
                <a16:creationId xmlns:a16="http://schemas.microsoft.com/office/drawing/2014/main" id="{A4851C69-E009-3D89-DDA6-67C9157638AA}"/>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71906E5B-3B1C-CA47-B903-3AFE6323FE7B}"/>
              </a:ext>
            </a:extLst>
          </p:cNvPr>
          <p:cNvSpPr>
            <a:spLocks noGrp="1"/>
          </p:cNvSpPr>
          <p:nvPr>
            <p:ph type="sldNum" sz="quarter" idx="12"/>
          </p:nvPr>
        </p:nvSpPr>
        <p:spPr/>
        <p:txBody>
          <a:bodyPr/>
          <a:lstStyle/>
          <a:p>
            <a:fld id="{086108BE-A4A1-4219-AC15-CEC78F0CBA76}" type="slidenum">
              <a:rPr lang="en-PH" smtClean="0"/>
              <a:pPr/>
              <a:t>‹#›</a:t>
            </a:fld>
            <a:endParaRPr lang="en-PH"/>
          </a:p>
        </p:txBody>
      </p:sp>
    </p:spTree>
    <p:extLst>
      <p:ext uri="{BB962C8B-B14F-4D97-AF65-F5344CB8AC3E}">
        <p14:creationId xmlns:p14="http://schemas.microsoft.com/office/powerpoint/2010/main" val="597928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4A87E4-5E5F-1F3F-49B0-5C00CBD2BAA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E7BF48E6-BC73-5420-1D55-82B33F8DACB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6D5D3DC1-FFEE-C822-A9C8-2BFFC3FDF231}"/>
              </a:ext>
            </a:extLst>
          </p:cNvPr>
          <p:cNvSpPr>
            <a:spLocks noGrp="1"/>
          </p:cNvSpPr>
          <p:nvPr>
            <p:ph type="dt" sz="half" idx="10"/>
          </p:nvPr>
        </p:nvSpPr>
        <p:spPr/>
        <p:txBody>
          <a:bodyPr/>
          <a:lstStyle/>
          <a:p>
            <a:fld id="{2E65FF2C-6620-4F3D-8D78-8ABA24D3BD37}" type="datetimeFigureOut">
              <a:rPr lang="en-PH" smtClean="0"/>
              <a:pPr/>
              <a:t>04/11/2022</a:t>
            </a:fld>
            <a:endParaRPr lang="en-PH"/>
          </a:p>
        </p:txBody>
      </p:sp>
      <p:sp>
        <p:nvSpPr>
          <p:cNvPr id="5" name="Footer Placeholder 4">
            <a:extLst>
              <a:ext uri="{FF2B5EF4-FFF2-40B4-BE49-F238E27FC236}">
                <a16:creationId xmlns:a16="http://schemas.microsoft.com/office/drawing/2014/main" id="{157716C7-2451-B344-54DB-65AAB698EC63}"/>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C49511F6-3AFD-DFA3-CD01-C4E3A4761215}"/>
              </a:ext>
            </a:extLst>
          </p:cNvPr>
          <p:cNvSpPr>
            <a:spLocks noGrp="1"/>
          </p:cNvSpPr>
          <p:nvPr>
            <p:ph type="sldNum" sz="quarter" idx="12"/>
          </p:nvPr>
        </p:nvSpPr>
        <p:spPr/>
        <p:txBody>
          <a:bodyPr/>
          <a:lstStyle/>
          <a:p>
            <a:fld id="{086108BE-A4A1-4219-AC15-CEC78F0CBA76}" type="slidenum">
              <a:rPr lang="en-PH" smtClean="0"/>
              <a:pPr/>
              <a:t>‹#›</a:t>
            </a:fld>
            <a:endParaRPr lang="en-PH"/>
          </a:p>
        </p:txBody>
      </p:sp>
    </p:spTree>
    <p:extLst>
      <p:ext uri="{BB962C8B-B14F-4D97-AF65-F5344CB8AC3E}">
        <p14:creationId xmlns:p14="http://schemas.microsoft.com/office/powerpoint/2010/main" val="722407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0EF4B-A53C-033A-C795-9E65F3F5E1D0}"/>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66732F00-B75A-2E11-31BE-29F524FB76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341532A3-71ED-6B6B-F92A-34F2BD938198}"/>
              </a:ext>
            </a:extLst>
          </p:cNvPr>
          <p:cNvSpPr>
            <a:spLocks noGrp="1"/>
          </p:cNvSpPr>
          <p:nvPr>
            <p:ph type="dt" sz="half" idx="10"/>
          </p:nvPr>
        </p:nvSpPr>
        <p:spPr/>
        <p:txBody>
          <a:bodyPr/>
          <a:lstStyle/>
          <a:p>
            <a:fld id="{2E65FF2C-6620-4F3D-8D78-8ABA24D3BD37}" type="datetimeFigureOut">
              <a:rPr lang="en-PH" smtClean="0"/>
              <a:pPr/>
              <a:t>04/11/2022</a:t>
            </a:fld>
            <a:endParaRPr lang="en-PH"/>
          </a:p>
        </p:txBody>
      </p:sp>
      <p:sp>
        <p:nvSpPr>
          <p:cNvPr id="5" name="Footer Placeholder 4">
            <a:extLst>
              <a:ext uri="{FF2B5EF4-FFF2-40B4-BE49-F238E27FC236}">
                <a16:creationId xmlns:a16="http://schemas.microsoft.com/office/drawing/2014/main" id="{A0C0AFA8-A1AE-7474-AC17-24BB29153B3F}"/>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72D5CC3E-CC8C-02D3-C29D-AF64DA450079}"/>
              </a:ext>
            </a:extLst>
          </p:cNvPr>
          <p:cNvSpPr>
            <a:spLocks noGrp="1"/>
          </p:cNvSpPr>
          <p:nvPr>
            <p:ph type="sldNum" sz="quarter" idx="12"/>
          </p:nvPr>
        </p:nvSpPr>
        <p:spPr/>
        <p:txBody>
          <a:bodyPr/>
          <a:lstStyle/>
          <a:p>
            <a:fld id="{086108BE-A4A1-4219-AC15-CEC78F0CBA76}" type="slidenum">
              <a:rPr lang="en-PH" smtClean="0"/>
              <a:pPr/>
              <a:t>‹#›</a:t>
            </a:fld>
            <a:endParaRPr lang="en-PH"/>
          </a:p>
        </p:txBody>
      </p:sp>
    </p:spTree>
    <p:extLst>
      <p:ext uri="{BB962C8B-B14F-4D97-AF65-F5344CB8AC3E}">
        <p14:creationId xmlns:p14="http://schemas.microsoft.com/office/powerpoint/2010/main" val="352623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1C652-49EA-CD17-EFED-41529B0B187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2BD58038-9182-8DD3-20AB-C01C0701FDE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3EE71C-A19A-5282-129E-87A051F88F45}"/>
              </a:ext>
            </a:extLst>
          </p:cNvPr>
          <p:cNvSpPr>
            <a:spLocks noGrp="1"/>
          </p:cNvSpPr>
          <p:nvPr>
            <p:ph type="dt" sz="half" idx="10"/>
          </p:nvPr>
        </p:nvSpPr>
        <p:spPr/>
        <p:txBody>
          <a:bodyPr/>
          <a:lstStyle/>
          <a:p>
            <a:fld id="{2E65FF2C-6620-4F3D-8D78-8ABA24D3BD37}" type="datetimeFigureOut">
              <a:rPr lang="en-PH" smtClean="0"/>
              <a:pPr/>
              <a:t>04/11/2022</a:t>
            </a:fld>
            <a:endParaRPr lang="en-PH"/>
          </a:p>
        </p:txBody>
      </p:sp>
      <p:sp>
        <p:nvSpPr>
          <p:cNvPr id="5" name="Footer Placeholder 4">
            <a:extLst>
              <a:ext uri="{FF2B5EF4-FFF2-40B4-BE49-F238E27FC236}">
                <a16:creationId xmlns:a16="http://schemas.microsoft.com/office/drawing/2014/main" id="{1CE695A7-7AFF-E070-C723-5F8546F44F9D}"/>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E16C814A-A8D8-8569-A588-D37E087FA284}"/>
              </a:ext>
            </a:extLst>
          </p:cNvPr>
          <p:cNvSpPr>
            <a:spLocks noGrp="1"/>
          </p:cNvSpPr>
          <p:nvPr>
            <p:ph type="sldNum" sz="quarter" idx="12"/>
          </p:nvPr>
        </p:nvSpPr>
        <p:spPr/>
        <p:txBody>
          <a:bodyPr/>
          <a:lstStyle/>
          <a:p>
            <a:fld id="{086108BE-A4A1-4219-AC15-CEC78F0CBA76}" type="slidenum">
              <a:rPr lang="en-PH" smtClean="0"/>
              <a:pPr/>
              <a:t>‹#›</a:t>
            </a:fld>
            <a:endParaRPr lang="en-PH"/>
          </a:p>
        </p:txBody>
      </p:sp>
    </p:spTree>
    <p:extLst>
      <p:ext uri="{BB962C8B-B14F-4D97-AF65-F5344CB8AC3E}">
        <p14:creationId xmlns:p14="http://schemas.microsoft.com/office/powerpoint/2010/main" val="1114070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6A8DD-94A0-73C5-727A-37AC71A903DA}"/>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3C85620C-554C-2B54-E7D1-B6FB936783A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id="{648164E1-F6D7-2CA7-1206-914B6BBE66B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a16="http://schemas.microsoft.com/office/drawing/2014/main" id="{0FB05072-94F1-DFE3-F090-8AAC12535039}"/>
              </a:ext>
            </a:extLst>
          </p:cNvPr>
          <p:cNvSpPr>
            <a:spLocks noGrp="1"/>
          </p:cNvSpPr>
          <p:nvPr>
            <p:ph type="dt" sz="half" idx="10"/>
          </p:nvPr>
        </p:nvSpPr>
        <p:spPr/>
        <p:txBody>
          <a:bodyPr/>
          <a:lstStyle/>
          <a:p>
            <a:fld id="{2E65FF2C-6620-4F3D-8D78-8ABA24D3BD37}" type="datetimeFigureOut">
              <a:rPr lang="en-PH" smtClean="0"/>
              <a:pPr/>
              <a:t>04/11/2022</a:t>
            </a:fld>
            <a:endParaRPr lang="en-PH"/>
          </a:p>
        </p:txBody>
      </p:sp>
      <p:sp>
        <p:nvSpPr>
          <p:cNvPr id="6" name="Footer Placeholder 5">
            <a:extLst>
              <a:ext uri="{FF2B5EF4-FFF2-40B4-BE49-F238E27FC236}">
                <a16:creationId xmlns:a16="http://schemas.microsoft.com/office/drawing/2014/main" id="{B7C2856E-8DA2-948A-8679-11E5322C3D61}"/>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34D64B8F-CEC6-B9A3-5E49-9EBD017A44E6}"/>
              </a:ext>
            </a:extLst>
          </p:cNvPr>
          <p:cNvSpPr>
            <a:spLocks noGrp="1"/>
          </p:cNvSpPr>
          <p:nvPr>
            <p:ph type="sldNum" sz="quarter" idx="12"/>
          </p:nvPr>
        </p:nvSpPr>
        <p:spPr/>
        <p:txBody>
          <a:bodyPr/>
          <a:lstStyle/>
          <a:p>
            <a:fld id="{086108BE-A4A1-4219-AC15-CEC78F0CBA76}" type="slidenum">
              <a:rPr lang="en-PH" smtClean="0"/>
              <a:pPr/>
              <a:t>‹#›</a:t>
            </a:fld>
            <a:endParaRPr lang="en-PH"/>
          </a:p>
        </p:txBody>
      </p:sp>
    </p:spTree>
    <p:extLst>
      <p:ext uri="{BB962C8B-B14F-4D97-AF65-F5344CB8AC3E}">
        <p14:creationId xmlns:p14="http://schemas.microsoft.com/office/powerpoint/2010/main" val="2195664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EE6B-6F87-FC57-4D05-18F1540330B9}"/>
              </a:ext>
            </a:extLst>
          </p:cNvPr>
          <p:cNvSpPr>
            <a:spLocks noGrp="1"/>
          </p:cNvSpPr>
          <p:nvPr>
            <p:ph type="title"/>
          </p:nvPr>
        </p:nvSpPr>
        <p:spPr>
          <a:xfrm>
            <a:off x="629841" y="365126"/>
            <a:ext cx="7886700" cy="1325563"/>
          </a:xfrm>
        </p:spPr>
        <p:txBody>
          <a:bodyPr/>
          <a:lstStyle/>
          <a:p>
            <a:r>
              <a:rPr lang="en-US"/>
              <a:t>Click to edit Master title style</a:t>
            </a:r>
            <a:endParaRPr lang="en-PH"/>
          </a:p>
        </p:txBody>
      </p:sp>
      <p:sp>
        <p:nvSpPr>
          <p:cNvPr id="3" name="Text Placeholder 2">
            <a:extLst>
              <a:ext uri="{FF2B5EF4-FFF2-40B4-BE49-F238E27FC236}">
                <a16:creationId xmlns:a16="http://schemas.microsoft.com/office/drawing/2014/main" id="{51136F7A-3F68-066E-A3F3-108912E7596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FB2927B-8EBE-F031-8E53-9E5667BBF4A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a16="http://schemas.microsoft.com/office/drawing/2014/main" id="{FDFEE927-6FC3-F353-E86E-E908B198306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4017E1E-BA81-D9AD-5E89-003413FF99E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a16="http://schemas.microsoft.com/office/drawing/2014/main" id="{00FA57F3-66EE-A9D9-4CE7-98B87F9A59CE}"/>
              </a:ext>
            </a:extLst>
          </p:cNvPr>
          <p:cNvSpPr>
            <a:spLocks noGrp="1"/>
          </p:cNvSpPr>
          <p:nvPr>
            <p:ph type="dt" sz="half" idx="10"/>
          </p:nvPr>
        </p:nvSpPr>
        <p:spPr/>
        <p:txBody>
          <a:bodyPr/>
          <a:lstStyle/>
          <a:p>
            <a:fld id="{2E65FF2C-6620-4F3D-8D78-8ABA24D3BD37}" type="datetimeFigureOut">
              <a:rPr lang="en-PH" smtClean="0"/>
              <a:pPr/>
              <a:t>04/11/2022</a:t>
            </a:fld>
            <a:endParaRPr lang="en-PH"/>
          </a:p>
        </p:txBody>
      </p:sp>
      <p:sp>
        <p:nvSpPr>
          <p:cNvPr id="8" name="Footer Placeholder 7">
            <a:extLst>
              <a:ext uri="{FF2B5EF4-FFF2-40B4-BE49-F238E27FC236}">
                <a16:creationId xmlns:a16="http://schemas.microsoft.com/office/drawing/2014/main" id="{25259355-07E3-542A-A5AD-F2BAF82DF08E}"/>
              </a:ext>
            </a:extLst>
          </p:cNvPr>
          <p:cNvSpPr>
            <a:spLocks noGrp="1"/>
          </p:cNvSpPr>
          <p:nvPr>
            <p:ph type="ftr" sz="quarter" idx="11"/>
          </p:nvPr>
        </p:nvSpPr>
        <p:spPr/>
        <p:txBody>
          <a:bodyPr/>
          <a:lstStyle/>
          <a:p>
            <a:endParaRPr lang="en-PH"/>
          </a:p>
        </p:txBody>
      </p:sp>
      <p:sp>
        <p:nvSpPr>
          <p:cNvPr id="9" name="Slide Number Placeholder 8">
            <a:extLst>
              <a:ext uri="{FF2B5EF4-FFF2-40B4-BE49-F238E27FC236}">
                <a16:creationId xmlns:a16="http://schemas.microsoft.com/office/drawing/2014/main" id="{AB844AAC-F49D-2DFA-0642-AD18C6A5BC23}"/>
              </a:ext>
            </a:extLst>
          </p:cNvPr>
          <p:cNvSpPr>
            <a:spLocks noGrp="1"/>
          </p:cNvSpPr>
          <p:nvPr>
            <p:ph type="sldNum" sz="quarter" idx="12"/>
          </p:nvPr>
        </p:nvSpPr>
        <p:spPr/>
        <p:txBody>
          <a:bodyPr/>
          <a:lstStyle/>
          <a:p>
            <a:fld id="{086108BE-A4A1-4219-AC15-CEC78F0CBA76}" type="slidenum">
              <a:rPr lang="en-PH" smtClean="0"/>
              <a:pPr/>
              <a:t>‹#›</a:t>
            </a:fld>
            <a:endParaRPr lang="en-PH"/>
          </a:p>
        </p:txBody>
      </p:sp>
    </p:spTree>
    <p:extLst>
      <p:ext uri="{BB962C8B-B14F-4D97-AF65-F5344CB8AC3E}">
        <p14:creationId xmlns:p14="http://schemas.microsoft.com/office/powerpoint/2010/main" val="3222225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966B0-E007-3660-6635-A7CA0FFBA9AA}"/>
              </a:ext>
            </a:extLst>
          </p:cNvPr>
          <p:cNvSpPr>
            <a:spLocks noGrp="1"/>
          </p:cNvSpPr>
          <p:nvPr>
            <p:ph type="title"/>
          </p:nvPr>
        </p:nvSpPr>
        <p:spPr/>
        <p:txBody>
          <a:bodyPr/>
          <a:lstStyle/>
          <a:p>
            <a:r>
              <a:rPr lang="en-US"/>
              <a:t>Click to edit Master title style</a:t>
            </a:r>
            <a:endParaRPr lang="en-PH"/>
          </a:p>
        </p:txBody>
      </p:sp>
      <p:sp>
        <p:nvSpPr>
          <p:cNvPr id="3" name="Date Placeholder 2">
            <a:extLst>
              <a:ext uri="{FF2B5EF4-FFF2-40B4-BE49-F238E27FC236}">
                <a16:creationId xmlns:a16="http://schemas.microsoft.com/office/drawing/2014/main" id="{05B99DB4-9ED3-11A1-4C7F-AFB8FB2C508A}"/>
              </a:ext>
            </a:extLst>
          </p:cNvPr>
          <p:cNvSpPr>
            <a:spLocks noGrp="1"/>
          </p:cNvSpPr>
          <p:nvPr>
            <p:ph type="dt" sz="half" idx="10"/>
          </p:nvPr>
        </p:nvSpPr>
        <p:spPr/>
        <p:txBody>
          <a:bodyPr/>
          <a:lstStyle/>
          <a:p>
            <a:fld id="{2E65FF2C-6620-4F3D-8D78-8ABA24D3BD37}" type="datetimeFigureOut">
              <a:rPr lang="en-PH" smtClean="0"/>
              <a:pPr/>
              <a:t>04/11/2022</a:t>
            </a:fld>
            <a:endParaRPr lang="en-PH"/>
          </a:p>
        </p:txBody>
      </p:sp>
      <p:sp>
        <p:nvSpPr>
          <p:cNvPr id="4" name="Footer Placeholder 3">
            <a:extLst>
              <a:ext uri="{FF2B5EF4-FFF2-40B4-BE49-F238E27FC236}">
                <a16:creationId xmlns:a16="http://schemas.microsoft.com/office/drawing/2014/main" id="{537C95F1-181F-F97E-2676-95F0E7BF4013}"/>
              </a:ext>
            </a:extLst>
          </p:cNvPr>
          <p:cNvSpPr>
            <a:spLocks noGrp="1"/>
          </p:cNvSpPr>
          <p:nvPr>
            <p:ph type="ftr" sz="quarter" idx="11"/>
          </p:nvPr>
        </p:nvSpPr>
        <p:spPr/>
        <p:txBody>
          <a:bodyPr/>
          <a:lstStyle/>
          <a:p>
            <a:endParaRPr lang="en-PH"/>
          </a:p>
        </p:txBody>
      </p:sp>
      <p:sp>
        <p:nvSpPr>
          <p:cNvPr id="5" name="Slide Number Placeholder 4">
            <a:extLst>
              <a:ext uri="{FF2B5EF4-FFF2-40B4-BE49-F238E27FC236}">
                <a16:creationId xmlns:a16="http://schemas.microsoft.com/office/drawing/2014/main" id="{4938F703-888A-6A4E-BEF0-698B9C8CFFE7}"/>
              </a:ext>
            </a:extLst>
          </p:cNvPr>
          <p:cNvSpPr>
            <a:spLocks noGrp="1"/>
          </p:cNvSpPr>
          <p:nvPr>
            <p:ph type="sldNum" sz="quarter" idx="12"/>
          </p:nvPr>
        </p:nvSpPr>
        <p:spPr/>
        <p:txBody>
          <a:bodyPr/>
          <a:lstStyle/>
          <a:p>
            <a:fld id="{086108BE-A4A1-4219-AC15-CEC78F0CBA76}" type="slidenum">
              <a:rPr lang="en-PH" smtClean="0"/>
              <a:pPr/>
              <a:t>‹#›</a:t>
            </a:fld>
            <a:endParaRPr lang="en-PH"/>
          </a:p>
        </p:txBody>
      </p:sp>
    </p:spTree>
    <p:extLst>
      <p:ext uri="{BB962C8B-B14F-4D97-AF65-F5344CB8AC3E}">
        <p14:creationId xmlns:p14="http://schemas.microsoft.com/office/powerpoint/2010/main" val="1191803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7F6F06-39EE-EC15-78DE-282352F8BB40}"/>
              </a:ext>
            </a:extLst>
          </p:cNvPr>
          <p:cNvSpPr>
            <a:spLocks noGrp="1"/>
          </p:cNvSpPr>
          <p:nvPr>
            <p:ph type="dt" sz="half" idx="10"/>
          </p:nvPr>
        </p:nvSpPr>
        <p:spPr/>
        <p:txBody>
          <a:bodyPr/>
          <a:lstStyle/>
          <a:p>
            <a:fld id="{2E65FF2C-6620-4F3D-8D78-8ABA24D3BD37}" type="datetimeFigureOut">
              <a:rPr lang="en-PH" smtClean="0"/>
              <a:pPr/>
              <a:t>04/11/2022</a:t>
            </a:fld>
            <a:endParaRPr lang="en-PH"/>
          </a:p>
        </p:txBody>
      </p:sp>
      <p:sp>
        <p:nvSpPr>
          <p:cNvPr id="3" name="Footer Placeholder 2">
            <a:extLst>
              <a:ext uri="{FF2B5EF4-FFF2-40B4-BE49-F238E27FC236}">
                <a16:creationId xmlns:a16="http://schemas.microsoft.com/office/drawing/2014/main" id="{6FA0DEDB-7318-C3FA-C7DB-A877B3E4B407}"/>
              </a:ext>
            </a:extLst>
          </p:cNvPr>
          <p:cNvSpPr>
            <a:spLocks noGrp="1"/>
          </p:cNvSpPr>
          <p:nvPr>
            <p:ph type="ftr" sz="quarter" idx="11"/>
          </p:nvPr>
        </p:nvSpPr>
        <p:spPr/>
        <p:txBody>
          <a:bodyPr/>
          <a:lstStyle/>
          <a:p>
            <a:endParaRPr lang="en-PH"/>
          </a:p>
        </p:txBody>
      </p:sp>
      <p:sp>
        <p:nvSpPr>
          <p:cNvPr id="4" name="Slide Number Placeholder 3">
            <a:extLst>
              <a:ext uri="{FF2B5EF4-FFF2-40B4-BE49-F238E27FC236}">
                <a16:creationId xmlns:a16="http://schemas.microsoft.com/office/drawing/2014/main" id="{C16CF7A3-7B43-7891-D5CF-58F30C126297}"/>
              </a:ext>
            </a:extLst>
          </p:cNvPr>
          <p:cNvSpPr>
            <a:spLocks noGrp="1"/>
          </p:cNvSpPr>
          <p:nvPr>
            <p:ph type="sldNum" sz="quarter" idx="12"/>
          </p:nvPr>
        </p:nvSpPr>
        <p:spPr/>
        <p:txBody>
          <a:bodyPr/>
          <a:lstStyle/>
          <a:p>
            <a:fld id="{086108BE-A4A1-4219-AC15-CEC78F0CBA76}" type="slidenum">
              <a:rPr lang="en-PH" smtClean="0"/>
              <a:pPr/>
              <a:t>‹#›</a:t>
            </a:fld>
            <a:endParaRPr lang="en-PH"/>
          </a:p>
        </p:txBody>
      </p:sp>
    </p:spTree>
    <p:extLst>
      <p:ext uri="{BB962C8B-B14F-4D97-AF65-F5344CB8AC3E}">
        <p14:creationId xmlns:p14="http://schemas.microsoft.com/office/powerpoint/2010/main" val="130751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F80C-5EAB-DB13-7AA6-97D0B271D24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id="{2D7C3D41-A09E-6560-6C88-7FAE89F4D99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id="{C07E0A9F-708E-09D6-06EF-B72C19CABC5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E8771BD-9D76-BFF8-A2D5-347BC155A09F}"/>
              </a:ext>
            </a:extLst>
          </p:cNvPr>
          <p:cNvSpPr>
            <a:spLocks noGrp="1"/>
          </p:cNvSpPr>
          <p:nvPr>
            <p:ph type="dt" sz="half" idx="10"/>
          </p:nvPr>
        </p:nvSpPr>
        <p:spPr/>
        <p:txBody>
          <a:bodyPr/>
          <a:lstStyle/>
          <a:p>
            <a:fld id="{2E65FF2C-6620-4F3D-8D78-8ABA24D3BD37}" type="datetimeFigureOut">
              <a:rPr lang="en-PH" smtClean="0"/>
              <a:pPr/>
              <a:t>04/11/2022</a:t>
            </a:fld>
            <a:endParaRPr lang="en-PH"/>
          </a:p>
        </p:txBody>
      </p:sp>
      <p:sp>
        <p:nvSpPr>
          <p:cNvPr id="6" name="Footer Placeholder 5">
            <a:extLst>
              <a:ext uri="{FF2B5EF4-FFF2-40B4-BE49-F238E27FC236}">
                <a16:creationId xmlns:a16="http://schemas.microsoft.com/office/drawing/2014/main" id="{CB56798F-7DC9-98D2-03EC-4D33314D755C}"/>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E0C5E8D7-777E-8BA9-EF44-6CB83E32C4F3}"/>
              </a:ext>
            </a:extLst>
          </p:cNvPr>
          <p:cNvSpPr>
            <a:spLocks noGrp="1"/>
          </p:cNvSpPr>
          <p:nvPr>
            <p:ph type="sldNum" sz="quarter" idx="12"/>
          </p:nvPr>
        </p:nvSpPr>
        <p:spPr/>
        <p:txBody>
          <a:bodyPr/>
          <a:lstStyle/>
          <a:p>
            <a:fld id="{086108BE-A4A1-4219-AC15-CEC78F0CBA76}" type="slidenum">
              <a:rPr lang="en-PH" smtClean="0"/>
              <a:pPr/>
              <a:t>‹#›</a:t>
            </a:fld>
            <a:endParaRPr lang="en-PH"/>
          </a:p>
        </p:txBody>
      </p:sp>
    </p:spTree>
    <p:extLst>
      <p:ext uri="{BB962C8B-B14F-4D97-AF65-F5344CB8AC3E}">
        <p14:creationId xmlns:p14="http://schemas.microsoft.com/office/powerpoint/2010/main" val="2254284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481C0-B48D-9146-153D-D634FC5958F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PH"/>
          </a:p>
        </p:txBody>
      </p:sp>
      <p:sp>
        <p:nvSpPr>
          <p:cNvPr id="3" name="Picture Placeholder 2">
            <a:extLst>
              <a:ext uri="{FF2B5EF4-FFF2-40B4-BE49-F238E27FC236}">
                <a16:creationId xmlns:a16="http://schemas.microsoft.com/office/drawing/2014/main" id="{53572469-F1B9-9AB6-C376-B1026955CE7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PH"/>
          </a:p>
        </p:txBody>
      </p:sp>
      <p:sp>
        <p:nvSpPr>
          <p:cNvPr id="4" name="Text Placeholder 3">
            <a:extLst>
              <a:ext uri="{FF2B5EF4-FFF2-40B4-BE49-F238E27FC236}">
                <a16:creationId xmlns:a16="http://schemas.microsoft.com/office/drawing/2014/main" id="{25F2EB41-D2D9-EFA0-C8CE-CDA89C78AF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91072F1-2B32-2ADC-3F10-B1977B58E4A0}"/>
              </a:ext>
            </a:extLst>
          </p:cNvPr>
          <p:cNvSpPr>
            <a:spLocks noGrp="1"/>
          </p:cNvSpPr>
          <p:nvPr>
            <p:ph type="dt" sz="half" idx="10"/>
          </p:nvPr>
        </p:nvSpPr>
        <p:spPr/>
        <p:txBody>
          <a:bodyPr/>
          <a:lstStyle/>
          <a:p>
            <a:fld id="{2E65FF2C-6620-4F3D-8D78-8ABA24D3BD37}" type="datetimeFigureOut">
              <a:rPr lang="en-PH" smtClean="0"/>
              <a:pPr/>
              <a:t>04/11/2022</a:t>
            </a:fld>
            <a:endParaRPr lang="en-PH"/>
          </a:p>
        </p:txBody>
      </p:sp>
      <p:sp>
        <p:nvSpPr>
          <p:cNvPr id="6" name="Footer Placeholder 5">
            <a:extLst>
              <a:ext uri="{FF2B5EF4-FFF2-40B4-BE49-F238E27FC236}">
                <a16:creationId xmlns:a16="http://schemas.microsoft.com/office/drawing/2014/main" id="{AD8A3E79-34E8-14BD-DA2F-635E00F73DDE}"/>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8B19D6BC-33F4-4A3B-4857-123750F06742}"/>
              </a:ext>
            </a:extLst>
          </p:cNvPr>
          <p:cNvSpPr>
            <a:spLocks noGrp="1"/>
          </p:cNvSpPr>
          <p:nvPr>
            <p:ph type="sldNum" sz="quarter" idx="12"/>
          </p:nvPr>
        </p:nvSpPr>
        <p:spPr/>
        <p:txBody>
          <a:bodyPr/>
          <a:lstStyle/>
          <a:p>
            <a:fld id="{086108BE-A4A1-4219-AC15-CEC78F0CBA76}" type="slidenum">
              <a:rPr lang="en-PH" smtClean="0"/>
              <a:pPr/>
              <a:t>‹#›</a:t>
            </a:fld>
            <a:endParaRPr lang="en-PH"/>
          </a:p>
        </p:txBody>
      </p:sp>
    </p:spTree>
    <p:extLst>
      <p:ext uri="{BB962C8B-B14F-4D97-AF65-F5344CB8AC3E}">
        <p14:creationId xmlns:p14="http://schemas.microsoft.com/office/powerpoint/2010/main" val="3949014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5000" r="-25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D6A199-BF10-734C-275C-1520BC8C52C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a:extLst>
              <a:ext uri="{FF2B5EF4-FFF2-40B4-BE49-F238E27FC236}">
                <a16:creationId xmlns:a16="http://schemas.microsoft.com/office/drawing/2014/main" id="{34A6EBA0-80D0-8F88-890B-F8951402021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9DB7205B-1909-9B3A-B3D4-F7E3F01E149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E65FF2C-6620-4F3D-8D78-8ABA24D3BD37}" type="datetimeFigureOut">
              <a:rPr lang="en-PH" smtClean="0"/>
              <a:pPr/>
              <a:t>04/11/2022</a:t>
            </a:fld>
            <a:endParaRPr lang="en-PH"/>
          </a:p>
        </p:txBody>
      </p:sp>
      <p:sp>
        <p:nvSpPr>
          <p:cNvPr id="5" name="Footer Placeholder 4">
            <a:extLst>
              <a:ext uri="{FF2B5EF4-FFF2-40B4-BE49-F238E27FC236}">
                <a16:creationId xmlns:a16="http://schemas.microsoft.com/office/drawing/2014/main" id="{F7AD88F1-A46C-2F30-E0FF-A186903FF60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PH"/>
          </a:p>
        </p:txBody>
      </p:sp>
      <p:sp>
        <p:nvSpPr>
          <p:cNvPr id="6" name="Slide Number Placeholder 5">
            <a:extLst>
              <a:ext uri="{FF2B5EF4-FFF2-40B4-BE49-F238E27FC236}">
                <a16:creationId xmlns:a16="http://schemas.microsoft.com/office/drawing/2014/main" id="{3417E29E-FAE4-2CC7-8E20-E3E1A07B702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86108BE-A4A1-4219-AC15-CEC78F0CBA76}" type="slidenum">
              <a:rPr lang="en-PH" smtClean="0"/>
              <a:pPr/>
              <a:t>‹#›</a:t>
            </a:fld>
            <a:endParaRPr lang="en-PH"/>
          </a:p>
        </p:txBody>
      </p:sp>
    </p:spTree>
    <p:extLst>
      <p:ext uri="{BB962C8B-B14F-4D97-AF65-F5344CB8AC3E}">
        <p14:creationId xmlns:p14="http://schemas.microsoft.com/office/powerpoint/2010/main" val="162417413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www.nickols.us/work_objectives.pdf" TargetMode="External"/><Relationship Id="rId2" Type="http://schemas.openxmlformats.org/officeDocument/2006/relationships/hyperlink" Target="http://ctb.ku.edu/en/table-of-contents/structure/strategic-planning/create-objectives/main" TargetMode="External"/><Relationship Id="rId1" Type="http://schemas.openxmlformats.org/officeDocument/2006/relationships/slideLayout" Target="../slideLayouts/slideLayout1.xml"/><Relationship Id="rId5" Type="http://schemas.openxmlformats.org/officeDocument/2006/relationships/hyperlink" Target="https://www.ccl.org/articles/leading-effectively-articles/the-70-20-10-rule/" TargetMode="External"/><Relationship Id="rId4" Type="http://schemas.openxmlformats.org/officeDocument/2006/relationships/hyperlink" Target="http://www.insperity.com/blog/5-steps-to-creating-employee-development-plans-that-truly-work/"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elearningindustry.com/apply-70-20-10-model-learning-development" TargetMode="External"/><Relationship Id="rId2" Type="http://schemas.openxmlformats.org/officeDocument/2006/relationships/hyperlink" Target="http://www.balancedscorecard.org/BSC-Basics/Strategic-Planning-Basics" TargetMode="External"/><Relationship Id="rId1" Type="http://schemas.openxmlformats.org/officeDocument/2006/relationships/slideLayout" Target="../slideLayouts/slideLayout1.xml"/><Relationship Id="rId4" Type="http://schemas.openxmlformats.org/officeDocument/2006/relationships/hyperlink" Target="http://hr.ofm.wa.gov/workforce-data-planning/workforce-planning/step-3-identify-workforce-objective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srcRect t="15624" b="20640"/>
          <a:stretch/>
        </p:blipFill>
        <p:spPr>
          <a:xfrm>
            <a:off x="-69741" y="0"/>
            <a:ext cx="9213742" cy="6857999"/>
          </a:xfrm>
          <a:prstGeom prst="rect">
            <a:avLst/>
          </a:prstGeom>
        </p:spPr>
      </p:pic>
      <p:sp>
        <p:nvSpPr>
          <p:cNvPr id="6" name="Title 1"/>
          <p:cNvSpPr txBox="1">
            <a:spLocks/>
          </p:cNvSpPr>
          <p:nvPr/>
        </p:nvSpPr>
        <p:spPr>
          <a:xfrm>
            <a:off x="-794" y="1828800"/>
            <a:ext cx="9144793" cy="1789610"/>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PH" sz="9800" dirty="0">
                <a:solidFill>
                  <a:srgbClr val="002060"/>
                </a:solidFill>
                <a:effectLst>
                  <a:outerShdw blurRad="38100" dist="38100" dir="2700000" algn="tl">
                    <a:srgbClr val="000000">
                      <a:alpha val="43137"/>
                    </a:srgbClr>
                  </a:outerShdw>
                </a:effectLst>
                <a:latin typeface="Copperplate Gothic Bold" panose="020E0705020206020404" pitchFamily="34" charset="0"/>
              </a:rPr>
              <a:t>QATAME</a:t>
            </a:r>
          </a:p>
          <a:p>
            <a:r>
              <a:rPr lang="en-PH" sz="3300" dirty="0">
                <a:solidFill>
                  <a:srgbClr val="FF0000"/>
                </a:solidFill>
                <a:effectLst>
                  <a:outerShdw blurRad="38100" dist="38100" dir="2700000" algn="tl">
                    <a:srgbClr val="000000">
                      <a:alpha val="43137"/>
                    </a:srgbClr>
                  </a:outerShdw>
                </a:effectLst>
                <a:latin typeface="Brush Script MT" panose="03060802040406070304" pitchFamily="66" charset="0"/>
              </a:rPr>
              <a:t>Q</a:t>
            </a:r>
            <a:r>
              <a:rPr lang="en-PH" sz="3300" dirty="0">
                <a:solidFill>
                  <a:srgbClr val="002060"/>
                </a:solidFill>
                <a:effectLst>
                  <a:outerShdw blurRad="38100" dist="38100" dir="2700000" algn="tl">
                    <a:srgbClr val="000000">
                      <a:alpha val="43137"/>
                    </a:srgbClr>
                  </a:outerShdw>
                </a:effectLst>
                <a:latin typeface="Brush Script MT" panose="03060802040406070304" pitchFamily="66" charset="0"/>
              </a:rPr>
              <a:t>uality </a:t>
            </a:r>
            <a:r>
              <a:rPr lang="en-PH" sz="3300" dirty="0">
                <a:solidFill>
                  <a:srgbClr val="FF0000"/>
                </a:solidFill>
                <a:effectLst>
                  <a:outerShdw blurRad="38100" dist="38100" dir="2700000" algn="tl">
                    <a:srgbClr val="000000">
                      <a:alpha val="43137"/>
                    </a:srgbClr>
                  </a:outerShdw>
                </a:effectLst>
                <a:latin typeface="Brush Script MT" panose="03060802040406070304" pitchFamily="66" charset="0"/>
              </a:rPr>
              <a:t>A</a:t>
            </a:r>
            <a:r>
              <a:rPr lang="en-PH" sz="3300" dirty="0">
                <a:solidFill>
                  <a:srgbClr val="002060"/>
                </a:solidFill>
                <a:effectLst>
                  <a:outerShdw blurRad="38100" dist="38100" dir="2700000" algn="tl">
                    <a:srgbClr val="000000">
                      <a:alpha val="43137"/>
                    </a:srgbClr>
                  </a:outerShdw>
                </a:effectLst>
                <a:latin typeface="Brush Script MT" panose="03060802040406070304" pitchFamily="66" charset="0"/>
              </a:rPr>
              <a:t>ssurance </a:t>
            </a:r>
            <a:r>
              <a:rPr lang="en-PH" sz="3300" dirty="0">
                <a:solidFill>
                  <a:srgbClr val="FF0000"/>
                </a:solidFill>
                <a:effectLst>
                  <a:outerShdw blurRad="38100" dist="38100" dir="2700000" algn="tl">
                    <a:srgbClr val="000000">
                      <a:alpha val="43137"/>
                    </a:srgbClr>
                  </a:outerShdw>
                </a:effectLst>
                <a:latin typeface="Brush Script MT" panose="03060802040406070304" pitchFamily="66" charset="0"/>
              </a:rPr>
              <a:t>T</a:t>
            </a:r>
            <a:r>
              <a:rPr lang="en-PH" sz="3300" dirty="0">
                <a:solidFill>
                  <a:srgbClr val="002060"/>
                </a:solidFill>
                <a:effectLst>
                  <a:outerShdw blurRad="38100" dist="38100" dir="2700000" algn="tl">
                    <a:srgbClr val="000000">
                      <a:alpha val="43137"/>
                    </a:srgbClr>
                  </a:outerShdw>
                </a:effectLst>
                <a:latin typeface="Brush Script MT" panose="03060802040406070304" pitchFamily="66" charset="0"/>
              </a:rPr>
              <a:t>echnical </a:t>
            </a:r>
            <a:r>
              <a:rPr lang="en-PH" sz="3300" dirty="0">
                <a:solidFill>
                  <a:srgbClr val="FF0000"/>
                </a:solidFill>
                <a:effectLst>
                  <a:outerShdw blurRad="38100" dist="38100" dir="2700000" algn="tl">
                    <a:srgbClr val="000000">
                      <a:alpha val="43137"/>
                    </a:srgbClr>
                  </a:outerShdw>
                </a:effectLst>
                <a:latin typeface="Brush Script MT" panose="03060802040406070304" pitchFamily="66" charset="0"/>
              </a:rPr>
              <a:t>A</a:t>
            </a:r>
            <a:r>
              <a:rPr lang="en-PH" sz="3300" dirty="0">
                <a:solidFill>
                  <a:srgbClr val="002060"/>
                </a:solidFill>
                <a:effectLst>
                  <a:outerShdw blurRad="38100" dist="38100" dir="2700000" algn="tl">
                    <a:srgbClr val="000000">
                      <a:alpha val="43137"/>
                    </a:srgbClr>
                  </a:outerShdw>
                </a:effectLst>
                <a:latin typeface="Brush Script MT" panose="03060802040406070304" pitchFamily="66" charset="0"/>
              </a:rPr>
              <a:t>ssistance </a:t>
            </a:r>
            <a:r>
              <a:rPr lang="en-PH" sz="3300" dirty="0">
                <a:solidFill>
                  <a:srgbClr val="FF0000"/>
                </a:solidFill>
                <a:effectLst>
                  <a:outerShdw blurRad="38100" dist="38100" dir="2700000" algn="tl">
                    <a:srgbClr val="000000">
                      <a:alpha val="43137"/>
                    </a:srgbClr>
                  </a:outerShdw>
                </a:effectLst>
                <a:latin typeface="Brush Script MT" panose="03060802040406070304" pitchFamily="66" charset="0"/>
              </a:rPr>
              <a:t>M</a:t>
            </a:r>
            <a:r>
              <a:rPr lang="en-PH" sz="3300" dirty="0">
                <a:solidFill>
                  <a:srgbClr val="002060"/>
                </a:solidFill>
                <a:effectLst>
                  <a:outerShdw blurRad="38100" dist="38100" dir="2700000" algn="tl">
                    <a:srgbClr val="000000">
                      <a:alpha val="43137"/>
                    </a:srgbClr>
                  </a:outerShdw>
                </a:effectLst>
                <a:latin typeface="Brush Script MT" panose="03060802040406070304" pitchFamily="66" charset="0"/>
              </a:rPr>
              <a:t>onitoring &amp; </a:t>
            </a:r>
            <a:r>
              <a:rPr lang="en-PH" sz="3300" dirty="0">
                <a:solidFill>
                  <a:srgbClr val="FF0000"/>
                </a:solidFill>
                <a:effectLst>
                  <a:outerShdw blurRad="38100" dist="38100" dir="2700000" algn="tl">
                    <a:srgbClr val="000000">
                      <a:alpha val="43137"/>
                    </a:srgbClr>
                  </a:outerShdw>
                </a:effectLst>
                <a:latin typeface="Brush Script MT" panose="03060802040406070304" pitchFamily="66" charset="0"/>
              </a:rPr>
              <a:t>E</a:t>
            </a:r>
            <a:r>
              <a:rPr lang="en-PH" sz="3300" dirty="0">
                <a:solidFill>
                  <a:srgbClr val="002060"/>
                </a:solidFill>
                <a:effectLst>
                  <a:outerShdw blurRad="38100" dist="38100" dir="2700000" algn="tl">
                    <a:srgbClr val="000000">
                      <a:alpha val="43137"/>
                    </a:srgbClr>
                  </a:outerShdw>
                </a:effectLst>
                <a:latin typeface="Brush Script MT" panose="03060802040406070304" pitchFamily="66" charset="0"/>
              </a:rPr>
              <a:t>valuation</a:t>
            </a:r>
            <a:endParaRPr lang="en-PH" sz="3300" dirty="0"/>
          </a:p>
        </p:txBody>
      </p:sp>
    </p:spTree>
    <p:extLst>
      <p:ext uri="{BB962C8B-B14F-4D97-AF65-F5344CB8AC3E}">
        <p14:creationId xmlns:p14="http://schemas.microsoft.com/office/powerpoint/2010/main" val="81180489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8054" y="0"/>
            <a:ext cx="7354388" cy="2068259"/>
          </a:xfrm>
          <a:prstGeom prst="rect">
            <a:avLst/>
          </a:prstGeom>
        </p:spPr>
        <p:txBody>
          <a:bodyPr wrap="square">
            <a:spAutoFit/>
          </a:bodyPr>
          <a:lstStyle/>
          <a:p>
            <a:pPr marL="342900" marR="0" lvl="0" indent="-342900">
              <a:lnSpc>
                <a:spcPct val="107000"/>
              </a:lnSpc>
              <a:spcBef>
                <a:spcPts val="0"/>
              </a:spcBef>
              <a:spcAft>
                <a:spcPts val="0"/>
              </a:spcAft>
            </a:pPr>
            <a:r>
              <a:rPr lang="en-US" sz="2400" dirty="0">
                <a:solidFill>
                  <a:srgbClr val="FF0000"/>
                </a:solidFill>
                <a:latin typeface="Calibri" panose="020F0502020204030204" pitchFamily="34" charset="0"/>
                <a:cs typeface="Arial" panose="020B0604020202020204" pitchFamily="34" charset="0"/>
              </a:rPr>
              <a:t>   </a:t>
            </a:r>
            <a:r>
              <a:rPr lang="en-PH" sz="9600" dirty="0">
                <a:solidFill>
                  <a:srgbClr val="002060"/>
                </a:solidFill>
                <a:effectLst>
                  <a:outerShdw blurRad="38100" dist="38100" dir="2700000" algn="tl">
                    <a:srgbClr val="000000">
                      <a:alpha val="43137"/>
                    </a:srgbClr>
                  </a:outerShdw>
                </a:effectLst>
                <a:latin typeface="Copperplate Gothic Bold" panose="020E0705020206020404" pitchFamily="34" charset="0"/>
              </a:rPr>
              <a:t>T</a:t>
            </a:r>
            <a:r>
              <a:rPr lang="en-PH" sz="6000" dirty="0">
                <a:solidFill>
                  <a:srgbClr val="002060"/>
                </a:solidFill>
                <a:effectLst>
                  <a:outerShdw blurRad="38100" dist="38100" dir="2700000" algn="tl">
                    <a:srgbClr val="000000">
                      <a:alpha val="43137"/>
                    </a:srgbClr>
                  </a:outerShdw>
                </a:effectLst>
                <a:latin typeface="Brush Script MT" panose="03060802040406070304" pitchFamily="66" charset="0"/>
              </a:rPr>
              <a:t>echnical   </a:t>
            </a:r>
            <a:r>
              <a:rPr lang="en-PH" sz="9600" dirty="0">
                <a:solidFill>
                  <a:srgbClr val="002060"/>
                </a:solidFill>
                <a:effectLst>
                  <a:outerShdw blurRad="38100" dist="38100" dir="2700000" algn="tl">
                    <a:srgbClr val="000000">
                      <a:alpha val="43137"/>
                    </a:srgbClr>
                  </a:outerShdw>
                </a:effectLst>
                <a:latin typeface="Copperplate Gothic Bold" panose="020E0705020206020404" pitchFamily="34" charset="0"/>
              </a:rPr>
              <a:t>A</a:t>
            </a:r>
            <a:r>
              <a:rPr lang="en-PH" sz="6000" dirty="0">
                <a:solidFill>
                  <a:srgbClr val="002060"/>
                </a:solidFill>
                <a:effectLst>
                  <a:outerShdw blurRad="38100" dist="38100" dir="2700000" algn="tl">
                    <a:srgbClr val="000000">
                      <a:alpha val="43137"/>
                    </a:srgbClr>
                  </a:outerShdw>
                </a:effectLst>
                <a:latin typeface="Brush Script MT" panose="03060802040406070304" pitchFamily="66" charset="0"/>
              </a:rPr>
              <a:t>ssistance</a:t>
            </a:r>
            <a:r>
              <a:rPr lang="en-US" sz="2400" dirty="0">
                <a:solidFill>
                  <a:srgbClr val="000000"/>
                </a:solidFill>
                <a:latin typeface="Calibri" panose="020F0502020204030204" pitchFamily="34" charset="0"/>
                <a:ea typeface="Calibri" panose="020F0502020204030204" pitchFamily="34" charset="0"/>
                <a:cs typeface="Arial" panose="020B0604020202020204" pitchFamily="34" charset="0"/>
              </a:rPr>
              <a:t>	    </a:t>
            </a:r>
          </a:p>
        </p:txBody>
      </p:sp>
      <p:sp>
        <p:nvSpPr>
          <p:cNvPr id="6" name="Rectangle 5"/>
          <p:cNvSpPr/>
          <p:nvPr/>
        </p:nvSpPr>
        <p:spPr>
          <a:xfrm>
            <a:off x="1991293" y="1417433"/>
            <a:ext cx="5486400" cy="750975"/>
          </a:xfrm>
          <a:prstGeom prst="rect">
            <a:avLst/>
          </a:prstGeom>
        </p:spPr>
        <p:txBody>
          <a:bodyPr wrap="square">
            <a:spAutoFit/>
          </a:bodyPr>
          <a:lstStyle/>
          <a:p>
            <a:pPr marL="342900" marR="0" lvl="0" indent="-342900" algn="just">
              <a:lnSpc>
                <a:spcPct val="107000"/>
              </a:lnSpc>
              <a:spcBef>
                <a:spcPts val="0"/>
              </a:spcBef>
              <a:spcAft>
                <a:spcPts val="0"/>
              </a:spcAft>
            </a:pPr>
            <a:r>
              <a:rPr lang="en-US" sz="4000" dirty="0">
                <a:solidFill>
                  <a:srgbClr val="000000"/>
                </a:solidFill>
                <a:latin typeface="Brush Script MT" pitchFamily="66" charset="0"/>
                <a:ea typeface="Calibri" panose="020F0502020204030204" pitchFamily="34" charset="0"/>
                <a:cs typeface="Arial" panose="020B0604020202020204" pitchFamily="34" charset="0"/>
              </a:rPr>
              <a:t>Providing supportive guidance; </a:t>
            </a:r>
          </a:p>
        </p:txBody>
      </p:sp>
      <p:sp>
        <p:nvSpPr>
          <p:cNvPr id="3" name="Rectangle 2">
            <a:extLst>
              <a:ext uri="{FF2B5EF4-FFF2-40B4-BE49-F238E27FC236}">
                <a16:creationId xmlns:a16="http://schemas.microsoft.com/office/drawing/2014/main" id="{7DFB1304-5145-00D3-7026-4F95FD968949}"/>
              </a:ext>
            </a:extLst>
          </p:cNvPr>
          <p:cNvSpPr/>
          <p:nvPr/>
        </p:nvSpPr>
        <p:spPr>
          <a:xfrm>
            <a:off x="136232" y="2168408"/>
            <a:ext cx="8356210" cy="4410503"/>
          </a:xfrm>
          <a:prstGeom prst="rect">
            <a:avLst/>
          </a:prstGeom>
        </p:spPr>
        <p:txBody>
          <a:bodyPr wrap="square">
            <a:spAutoFit/>
          </a:bodyPr>
          <a:lstStyle/>
          <a:p>
            <a:pPr marL="800100" lvl="1" indent="-342900" algn="just">
              <a:lnSpc>
                <a:spcPct val="107000"/>
              </a:lnSpc>
            </a:pPr>
            <a:r>
              <a:rPr lang="en-US" sz="2400" dirty="0">
                <a:latin typeface="Arial" pitchFamily="34" charset="0"/>
                <a:cs typeface="Arial" pitchFamily="34" charset="0"/>
              </a:rPr>
              <a:t>    is provided through feedback, advice, coaching or other interventions to address issues and improvement areas uncovered through QA.  </a:t>
            </a:r>
          </a:p>
          <a:p>
            <a:pPr marL="800100" lvl="1" indent="-342900" algn="just">
              <a:lnSpc>
                <a:spcPct val="107000"/>
              </a:lnSpc>
            </a:pPr>
            <a:r>
              <a:rPr lang="en-US" sz="2400" dirty="0">
                <a:latin typeface="Arial" pitchFamily="34" charset="0"/>
                <a:cs typeface="Arial" pitchFamily="34" charset="0"/>
              </a:rPr>
              <a:t>	</a:t>
            </a:r>
          </a:p>
          <a:p>
            <a:pPr marL="800100" lvl="1" indent="-342900" algn="just">
              <a:lnSpc>
                <a:spcPct val="107000"/>
              </a:lnSpc>
            </a:pPr>
            <a:r>
              <a:rPr lang="en-US" sz="2400" dirty="0">
                <a:latin typeface="Arial" pitchFamily="34" charset="0"/>
                <a:cs typeface="Arial" pitchFamily="34" charset="0"/>
              </a:rPr>
              <a:t>	This is consistent with QATAME’s developmental perspective, and focus on learning and support.  </a:t>
            </a:r>
          </a:p>
          <a:p>
            <a:pPr marL="800100" lvl="1" indent="-342900" algn="just">
              <a:lnSpc>
                <a:spcPct val="107000"/>
              </a:lnSpc>
            </a:pPr>
            <a:r>
              <a:rPr lang="en-US" sz="2400" dirty="0">
                <a:latin typeface="Arial" pitchFamily="34" charset="0"/>
                <a:cs typeface="Arial" pitchFamily="34" charset="0"/>
              </a:rPr>
              <a:t>	</a:t>
            </a:r>
          </a:p>
          <a:p>
            <a:pPr marL="800100" lvl="1" indent="-342900" algn="just">
              <a:lnSpc>
                <a:spcPct val="107000"/>
              </a:lnSpc>
            </a:pPr>
            <a:r>
              <a:rPr lang="en-US" sz="2400" dirty="0">
                <a:latin typeface="Arial" pitchFamily="34" charset="0"/>
                <a:cs typeface="Arial" pitchFamily="34" charset="0"/>
              </a:rPr>
              <a:t>	TA contributes to building the capacity of L&amp;D implementers, and enhances the L&amp;D program’s chances for successfully achieving desired results.	</a:t>
            </a:r>
            <a:endParaRPr lang="en-PH" sz="2400" dirty="0">
              <a:latin typeface="Arial" pitchFamily="34" charset="0"/>
              <a:cs typeface="Arial" pitchFamily="34" charset="0"/>
            </a:endParaRPr>
          </a:p>
          <a:p>
            <a:pPr marL="342900" indent="-342900" algn="just">
              <a:lnSpc>
                <a:spcPct val="107000"/>
              </a:lnSpc>
            </a:pPr>
            <a:endParaRPr lang="en-US" sz="2400" dirty="0">
              <a:solidFill>
                <a:srgbClr val="000000"/>
              </a:solidFill>
              <a:latin typeface="Arial" pitchFamily="34" charset="0"/>
              <a:ea typeface="Calibri" panose="020F0502020204030204" pitchFamily="34" charset="0"/>
              <a:cs typeface="Arial" pitchFamily="34" charset="0"/>
            </a:endParaRPr>
          </a:p>
        </p:txBody>
      </p:sp>
    </p:spTree>
    <p:extLst>
      <p:ext uri="{BB962C8B-B14F-4D97-AF65-F5344CB8AC3E}">
        <p14:creationId xmlns:p14="http://schemas.microsoft.com/office/powerpoint/2010/main" val="266566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20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2707" y="1111348"/>
            <a:ext cx="7931165" cy="2068259"/>
          </a:xfrm>
          <a:prstGeom prst="rect">
            <a:avLst/>
          </a:prstGeom>
        </p:spPr>
        <p:txBody>
          <a:bodyPr wrap="square">
            <a:spAutoFit/>
          </a:bodyPr>
          <a:lstStyle/>
          <a:p>
            <a:pPr marL="342900" marR="0" lvl="0" indent="-342900">
              <a:lnSpc>
                <a:spcPct val="107000"/>
              </a:lnSpc>
              <a:spcBef>
                <a:spcPts val="0"/>
              </a:spcBef>
              <a:spcAft>
                <a:spcPts val="0"/>
              </a:spcAft>
            </a:pPr>
            <a:r>
              <a:rPr lang="en-US" sz="2400" dirty="0">
                <a:solidFill>
                  <a:srgbClr val="FF0000"/>
                </a:solidFill>
                <a:latin typeface="Calibri" panose="020F0502020204030204" pitchFamily="34" charset="0"/>
                <a:cs typeface="Arial" panose="020B0604020202020204" pitchFamily="34" charset="0"/>
              </a:rPr>
              <a:t>   </a:t>
            </a:r>
            <a:r>
              <a:rPr lang="en-PH" sz="9600" dirty="0">
                <a:solidFill>
                  <a:srgbClr val="002060"/>
                </a:solidFill>
                <a:effectLst>
                  <a:outerShdw blurRad="38100" dist="38100" dir="2700000" algn="tl">
                    <a:srgbClr val="000000">
                      <a:alpha val="43137"/>
                    </a:srgbClr>
                  </a:outerShdw>
                </a:effectLst>
                <a:latin typeface="Copperplate Gothic Bold" panose="020E0705020206020404" pitchFamily="34" charset="0"/>
              </a:rPr>
              <a:t>m</a:t>
            </a:r>
            <a:r>
              <a:rPr lang="en-PH" sz="6000" dirty="0">
                <a:solidFill>
                  <a:srgbClr val="002060"/>
                </a:solidFill>
                <a:effectLst>
                  <a:outerShdw blurRad="38100" dist="38100" dir="2700000" algn="tl">
                    <a:srgbClr val="000000">
                      <a:alpha val="43137"/>
                    </a:srgbClr>
                  </a:outerShdw>
                </a:effectLst>
                <a:latin typeface="Brush Script MT" panose="03060802040406070304" pitchFamily="66" charset="0"/>
              </a:rPr>
              <a:t>onitoring &amp;   </a:t>
            </a:r>
            <a:r>
              <a:rPr lang="en-PH" sz="9600" dirty="0">
                <a:solidFill>
                  <a:srgbClr val="002060"/>
                </a:solidFill>
                <a:effectLst>
                  <a:outerShdw blurRad="38100" dist="38100" dir="2700000" algn="tl">
                    <a:srgbClr val="000000">
                      <a:alpha val="43137"/>
                    </a:srgbClr>
                  </a:outerShdw>
                </a:effectLst>
                <a:latin typeface="Copperplate Gothic Bold" panose="020E0705020206020404" pitchFamily="34" charset="0"/>
              </a:rPr>
              <a:t>E</a:t>
            </a:r>
            <a:r>
              <a:rPr lang="en-PH" sz="6000" dirty="0">
                <a:solidFill>
                  <a:srgbClr val="002060"/>
                </a:solidFill>
                <a:effectLst>
                  <a:outerShdw blurRad="38100" dist="38100" dir="2700000" algn="tl">
                    <a:srgbClr val="000000">
                      <a:alpha val="43137"/>
                    </a:srgbClr>
                  </a:outerShdw>
                </a:effectLst>
                <a:latin typeface="Brush Script MT" panose="03060802040406070304" pitchFamily="66" charset="0"/>
              </a:rPr>
              <a:t>valuation</a:t>
            </a:r>
            <a:r>
              <a:rPr lang="en-US" sz="2400" dirty="0">
                <a:solidFill>
                  <a:srgbClr val="000000"/>
                </a:solidFill>
                <a:latin typeface="Calibri" panose="020F0502020204030204" pitchFamily="34" charset="0"/>
                <a:ea typeface="Calibri" panose="020F0502020204030204" pitchFamily="34" charset="0"/>
                <a:cs typeface="Arial" panose="020B0604020202020204" pitchFamily="34" charset="0"/>
              </a:rPr>
              <a:t>	    </a:t>
            </a:r>
          </a:p>
        </p:txBody>
      </p:sp>
      <p:sp>
        <p:nvSpPr>
          <p:cNvPr id="6" name="Rectangle 5"/>
          <p:cNvSpPr/>
          <p:nvPr/>
        </p:nvSpPr>
        <p:spPr>
          <a:xfrm>
            <a:off x="1983544" y="2696043"/>
            <a:ext cx="5486400" cy="1409617"/>
          </a:xfrm>
          <a:prstGeom prst="rect">
            <a:avLst/>
          </a:prstGeom>
        </p:spPr>
        <p:txBody>
          <a:bodyPr wrap="square">
            <a:spAutoFit/>
          </a:bodyPr>
          <a:lstStyle/>
          <a:p>
            <a:pPr marL="342900" marR="0" lvl="0" indent="-342900" algn="just">
              <a:lnSpc>
                <a:spcPct val="107000"/>
              </a:lnSpc>
              <a:spcBef>
                <a:spcPts val="0"/>
              </a:spcBef>
              <a:spcAft>
                <a:spcPts val="0"/>
              </a:spcAft>
            </a:pPr>
            <a:r>
              <a:rPr lang="en-US" sz="4000" dirty="0">
                <a:solidFill>
                  <a:srgbClr val="000000"/>
                </a:solidFill>
                <a:latin typeface="Brush Script MT" pitchFamily="66" charset="0"/>
                <a:ea typeface="Calibri" panose="020F0502020204030204" pitchFamily="34" charset="0"/>
                <a:cs typeface="Arial" panose="020B0604020202020204" pitchFamily="34" charset="0"/>
              </a:rPr>
              <a:t>Assessing progress and results of the L&amp;D programs </a:t>
            </a:r>
          </a:p>
        </p:txBody>
      </p:sp>
    </p:spTree>
    <p:extLst>
      <p:ext uri="{BB962C8B-B14F-4D97-AF65-F5344CB8AC3E}">
        <p14:creationId xmlns:p14="http://schemas.microsoft.com/office/powerpoint/2010/main" val="376790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6417" y="0"/>
            <a:ext cx="7931165" cy="2068259"/>
          </a:xfrm>
          <a:prstGeom prst="rect">
            <a:avLst/>
          </a:prstGeom>
        </p:spPr>
        <p:txBody>
          <a:bodyPr wrap="square">
            <a:spAutoFit/>
          </a:bodyPr>
          <a:lstStyle/>
          <a:p>
            <a:pPr marL="342900" marR="0" lvl="0" indent="-342900">
              <a:lnSpc>
                <a:spcPct val="107000"/>
              </a:lnSpc>
              <a:spcBef>
                <a:spcPts val="0"/>
              </a:spcBef>
              <a:spcAft>
                <a:spcPts val="0"/>
              </a:spcAft>
            </a:pPr>
            <a:r>
              <a:rPr lang="en-US" sz="2400" dirty="0">
                <a:solidFill>
                  <a:srgbClr val="FF0000"/>
                </a:solidFill>
                <a:latin typeface="Calibri" panose="020F0502020204030204" pitchFamily="34" charset="0"/>
                <a:cs typeface="Arial" panose="020B0604020202020204" pitchFamily="34" charset="0"/>
              </a:rPr>
              <a:t>   </a:t>
            </a:r>
            <a:r>
              <a:rPr lang="en-PH" sz="9600" dirty="0">
                <a:solidFill>
                  <a:srgbClr val="002060"/>
                </a:solidFill>
                <a:effectLst>
                  <a:outerShdw blurRad="38100" dist="38100" dir="2700000" algn="tl">
                    <a:srgbClr val="000000">
                      <a:alpha val="43137"/>
                    </a:srgbClr>
                  </a:outerShdw>
                </a:effectLst>
                <a:latin typeface="Copperplate Gothic Bold" panose="020E0705020206020404" pitchFamily="34" charset="0"/>
              </a:rPr>
              <a:t>m</a:t>
            </a:r>
            <a:r>
              <a:rPr lang="en-PH" sz="6000" dirty="0">
                <a:solidFill>
                  <a:srgbClr val="002060"/>
                </a:solidFill>
                <a:effectLst>
                  <a:outerShdw blurRad="38100" dist="38100" dir="2700000" algn="tl">
                    <a:srgbClr val="000000">
                      <a:alpha val="43137"/>
                    </a:srgbClr>
                  </a:outerShdw>
                </a:effectLst>
                <a:latin typeface="Brush Script MT" panose="03060802040406070304" pitchFamily="66" charset="0"/>
              </a:rPr>
              <a:t>onitoring &amp;   </a:t>
            </a:r>
            <a:r>
              <a:rPr lang="en-PH" sz="9600" dirty="0">
                <a:solidFill>
                  <a:srgbClr val="002060"/>
                </a:solidFill>
                <a:effectLst>
                  <a:outerShdw blurRad="38100" dist="38100" dir="2700000" algn="tl">
                    <a:srgbClr val="000000">
                      <a:alpha val="43137"/>
                    </a:srgbClr>
                  </a:outerShdw>
                </a:effectLst>
                <a:latin typeface="Copperplate Gothic Bold" panose="020E0705020206020404" pitchFamily="34" charset="0"/>
              </a:rPr>
              <a:t>E</a:t>
            </a:r>
            <a:r>
              <a:rPr lang="en-PH" sz="6000" dirty="0">
                <a:solidFill>
                  <a:srgbClr val="002060"/>
                </a:solidFill>
                <a:effectLst>
                  <a:outerShdw blurRad="38100" dist="38100" dir="2700000" algn="tl">
                    <a:srgbClr val="000000">
                      <a:alpha val="43137"/>
                    </a:srgbClr>
                  </a:outerShdw>
                </a:effectLst>
                <a:latin typeface="Brush Script MT" panose="03060802040406070304" pitchFamily="66" charset="0"/>
              </a:rPr>
              <a:t>valuation</a:t>
            </a:r>
            <a:r>
              <a:rPr lang="en-US" sz="2400" dirty="0">
                <a:solidFill>
                  <a:srgbClr val="000000"/>
                </a:solidFill>
                <a:latin typeface="Calibri" panose="020F0502020204030204" pitchFamily="34" charset="0"/>
                <a:ea typeface="Calibri" panose="020F0502020204030204" pitchFamily="34" charset="0"/>
                <a:cs typeface="Arial" panose="020B0604020202020204" pitchFamily="34" charset="0"/>
              </a:rPr>
              <a:t>	    </a:t>
            </a:r>
          </a:p>
        </p:txBody>
      </p:sp>
      <p:sp>
        <p:nvSpPr>
          <p:cNvPr id="6" name="Rectangle 5"/>
          <p:cNvSpPr/>
          <p:nvPr/>
        </p:nvSpPr>
        <p:spPr>
          <a:xfrm>
            <a:off x="1983544" y="1463928"/>
            <a:ext cx="5486400" cy="1409617"/>
          </a:xfrm>
          <a:prstGeom prst="rect">
            <a:avLst/>
          </a:prstGeom>
        </p:spPr>
        <p:txBody>
          <a:bodyPr wrap="square">
            <a:spAutoFit/>
          </a:bodyPr>
          <a:lstStyle/>
          <a:p>
            <a:pPr marL="342900" marR="0" lvl="0" indent="-342900" algn="just">
              <a:lnSpc>
                <a:spcPct val="107000"/>
              </a:lnSpc>
              <a:spcBef>
                <a:spcPts val="0"/>
              </a:spcBef>
              <a:spcAft>
                <a:spcPts val="0"/>
              </a:spcAft>
            </a:pPr>
            <a:r>
              <a:rPr lang="en-US" sz="4000" dirty="0">
                <a:solidFill>
                  <a:srgbClr val="000000"/>
                </a:solidFill>
                <a:latin typeface="Brush Script MT" pitchFamily="66" charset="0"/>
                <a:ea typeface="Calibri" panose="020F0502020204030204" pitchFamily="34" charset="0"/>
                <a:cs typeface="Arial" panose="020B0604020202020204" pitchFamily="34" charset="0"/>
              </a:rPr>
              <a:t>Assessing progress and results of the L&amp;D programs </a:t>
            </a:r>
          </a:p>
        </p:txBody>
      </p:sp>
      <p:sp>
        <p:nvSpPr>
          <p:cNvPr id="3" name="Rectangle 2">
            <a:extLst>
              <a:ext uri="{FF2B5EF4-FFF2-40B4-BE49-F238E27FC236}">
                <a16:creationId xmlns:a16="http://schemas.microsoft.com/office/drawing/2014/main" id="{CEF2346E-2794-4941-F8C4-A8AAE7B87679}"/>
              </a:ext>
            </a:extLst>
          </p:cNvPr>
          <p:cNvSpPr/>
          <p:nvPr/>
        </p:nvSpPr>
        <p:spPr>
          <a:xfrm>
            <a:off x="181372" y="3036278"/>
            <a:ext cx="8356210" cy="1644296"/>
          </a:xfrm>
          <a:prstGeom prst="rect">
            <a:avLst/>
          </a:prstGeom>
        </p:spPr>
        <p:txBody>
          <a:bodyPr wrap="square">
            <a:spAutoFit/>
          </a:bodyPr>
          <a:lstStyle/>
          <a:p>
            <a:pPr marL="800100" lvl="1" indent="-342900" algn="just">
              <a:lnSpc>
                <a:spcPct val="107000"/>
              </a:lnSpc>
            </a:pPr>
            <a:r>
              <a:rPr lang="en-US" sz="2400" dirty="0">
                <a:latin typeface="Arial" pitchFamily="34" charset="0"/>
                <a:cs typeface="Arial" pitchFamily="34" charset="0"/>
              </a:rPr>
              <a:t>    measures not just L&amp;D activities and outputs but also the inputs necessary to carry out the activities and the outcomes and impacts resulting from L&amp;D activities and outputs. </a:t>
            </a:r>
            <a:endParaRPr lang="en-US" sz="2400" dirty="0">
              <a:solidFill>
                <a:srgbClr val="000000"/>
              </a:solidFill>
              <a:latin typeface="Arial" pitchFamily="34" charset="0"/>
              <a:ea typeface="Calibri" panose="020F0502020204030204" pitchFamily="34" charset="0"/>
              <a:cs typeface="Arial" pitchFamily="34" charset="0"/>
            </a:endParaRPr>
          </a:p>
        </p:txBody>
      </p:sp>
    </p:spTree>
    <p:extLst>
      <p:ext uri="{BB962C8B-B14F-4D97-AF65-F5344CB8AC3E}">
        <p14:creationId xmlns:p14="http://schemas.microsoft.com/office/powerpoint/2010/main" val="1437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6417" y="-185976"/>
            <a:ext cx="7931165" cy="2068259"/>
          </a:xfrm>
          <a:prstGeom prst="rect">
            <a:avLst/>
          </a:prstGeom>
        </p:spPr>
        <p:txBody>
          <a:bodyPr wrap="square">
            <a:spAutoFit/>
          </a:bodyPr>
          <a:lstStyle/>
          <a:p>
            <a:pPr marL="342900" marR="0" lvl="0" indent="-342900">
              <a:lnSpc>
                <a:spcPct val="107000"/>
              </a:lnSpc>
              <a:spcBef>
                <a:spcPts val="0"/>
              </a:spcBef>
              <a:spcAft>
                <a:spcPts val="0"/>
              </a:spcAft>
            </a:pPr>
            <a:r>
              <a:rPr lang="en-US" sz="2400" dirty="0">
                <a:solidFill>
                  <a:srgbClr val="FF0000"/>
                </a:solidFill>
                <a:latin typeface="Calibri" panose="020F0502020204030204" pitchFamily="34" charset="0"/>
                <a:cs typeface="Arial" panose="020B0604020202020204" pitchFamily="34" charset="0"/>
              </a:rPr>
              <a:t>   </a:t>
            </a:r>
            <a:r>
              <a:rPr lang="en-PH" sz="9600" dirty="0">
                <a:solidFill>
                  <a:srgbClr val="002060"/>
                </a:solidFill>
                <a:effectLst>
                  <a:outerShdw blurRad="38100" dist="38100" dir="2700000" algn="tl">
                    <a:srgbClr val="000000">
                      <a:alpha val="43137"/>
                    </a:srgbClr>
                  </a:outerShdw>
                </a:effectLst>
                <a:latin typeface="Copperplate Gothic Bold" panose="020E0705020206020404" pitchFamily="34" charset="0"/>
              </a:rPr>
              <a:t>m</a:t>
            </a:r>
            <a:r>
              <a:rPr lang="en-PH" sz="6000" dirty="0">
                <a:solidFill>
                  <a:srgbClr val="002060"/>
                </a:solidFill>
                <a:effectLst>
                  <a:outerShdw blurRad="38100" dist="38100" dir="2700000" algn="tl">
                    <a:srgbClr val="000000">
                      <a:alpha val="43137"/>
                    </a:srgbClr>
                  </a:outerShdw>
                </a:effectLst>
                <a:latin typeface="Brush Script MT" panose="03060802040406070304" pitchFamily="66" charset="0"/>
              </a:rPr>
              <a:t>onitoring &amp;   </a:t>
            </a:r>
            <a:r>
              <a:rPr lang="en-PH" sz="9600" dirty="0">
                <a:solidFill>
                  <a:srgbClr val="002060"/>
                </a:solidFill>
                <a:effectLst>
                  <a:outerShdw blurRad="38100" dist="38100" dir="2700000" algn="tl">
                    <a:srgbClr val="000000">
                      <a:alpha val="43137"/>
                    </a:srgbClr>
                  </a:outerShdw>
                </a:effectLst>
                <a:latin typeface="Copperplate Gothic Bold" panose="020E0705020206020404" pitchFamily="34" charset="0"/>
              </a:rPr>
              <a:t>E</a:t>
            </a:r>
            <a:r>
              <a:rPr lang="en-PH" sz="6000" dirty="0">
                <a:solidFill>
                  <a:srgbClr val="002060"/>
                </a:solidFill>
                <a:effectLst>
                  <a:outerShdw blurRad="38100" dist="38100" dir="2700000" algn="tl">
                    <a:srgbClr val="000000">
                      <a:alpha val="43137"/>
                    </a:srgbClr>
                  </a:outerShdw>
                </a:effectLst>
                <a:latin typeface="Brush Script MT" panose="03060802040406070304" pitchFamily="66" charset="0"/>
              </a:rPr>
              <a:t>valuation</a:t>
            </a:r>
            <a:r>
              <a:rPr lang="en-US" sz="2400" dirty="0">
                <a:solidFill>
                  <a:srgbClr val="000000"/>
                </a:solidFill>
                <a:latin typeface="Calibri" panose="020F0502020204030204" pitchFamily="34" charset="0"/>
                <a:ea typeface="Calibri" panose="020F050202020403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CEF2346E-2794-4941-F8C4-A8AAE7B87679}"/>
              </a:ext>
            </a:extLst>
          </p:cNvPr>
          <p:cNvSpPr/>
          <p:nvPr/>
        </p:nvSpPr>
        <p:spPr>
          <a:xfrm>
            <a:off x="0" y="1185752"/>
            <a:ext cx="9074258" cy="5991192"/>
          </a:xfrm>
          <a:prstGeom prst="rect">
            <a:avLst/>
          </a:prstGeom>
        </p:spPr>
        <p:txBody>
          <a:bodyPr wrap="square">
            <a:spAutoFit/>
          </a:bodyPr>
          <a:lstStyle/>
          <a:p>
            <a:pPr marL="800100" lvl="1" indent="-342900" algn="just">
              <a:lnSpc>
                <a:spcPct val="107000"/>
              </a:lnSpc>
            </a:pPr>
            <a:r>
              <a:rPr lang="en-US" sz="2400" dirty="0">
                <a:latin typeface="Arial" pitchFamily="34" charset="0"/>
                <a:cs typeface="Arial" pitchFamily="34" charset="0"/>
              </a:rPr>
              <a:t>    -	For monitoring and evaluation of L&amp;D interventions, </a:t>
            </a:r>
            <a:r>
              <a:rPr lang="en-US" sz="2400" dirty="0">
                <a:solidFill>
                  <a:srgbClr val="FF0000"/>
                </a:solidFill>
                <a:latin typeface="Arial" pitchFamily="34" charset="0"/>
                <a:cs typeface="Arial" pitchFamily="34" charset="0"/>
              </a:rPr>
              <a:t>Kirkpatrick’s model of evaluation </a:t>
            </a:r>
            <a:r>
              <a:rPr lang="en-US" sz="2400" dirty="0">
                <a:latin typeface="Arial" pitchFamily="34" charset="0"/>
                <a:cs typeface="Arial" pitchFamily="34" charset="0"/>
              </a:rPr>
              <a:t>is adopted.  </a:t>
            </a:r>
          </a:p>
          <a:p>
            <a:pPr marL="800100" lvl="1" indent="-342900" algn="just">
              <a:lnSpc>
                <a:spcPct val="107000"/>
              </a:lnSpc>
            </a:pPr>
            <a:r>
              <a:rPr lang="en-US" sz="2400" dirty="0">
                <a:highlight>
                  <a:srgbClr val="FFFF00"/>
                </a:highlight>
                <a:latin typeface="Arial" pitchFamily="34" charset="0"/>
                <a:cs typeface="Arial" pitchFamily="34" charset="0"/>
              </a:rPr>
              <a:t>Level 1 – Reaction </a:t>
            </a:r>
            <a:r>
              <a:rPr lang="en-US" sz="2400" dirty="0">
                <a:latin typeface="Arial" pitchFamily="34" charset="0"/>
                <a:cs typeface="Arial" pitchFamily="34" charset="0"/>
              </a:rPr>
              <a:t>– the degree to which participants find the L&amp;D intervention favorable, engaging and relevant to their jobs</a:t>
            </a:r>
          </a:p>
          <a:p>
            <a:pPr marL="800100" lvl="1" indent="-342900" algn="just">
              <a:lnSpc>
                <a:spcPct val="107000"/>
              </a:lnSpc>
            </a:pPr>
            <a:r>
              <a:rPr lang="en-US" sz="2400" dirty="0">
                <a:highlight>
                  <a:srgbClr val="FFFF00"/>
                </a:highlight>
                <a:latin typeface="Arial" pitchFamily="34" charset="0"/>
                <a:cs typeface="Arial" pitchFamily="34" charset="0"/>
              </a:rPr>
              <a:t>Level 2 – Learning </a:t>
            </a:r>
            <a:r>
              <a:rPr lang="en-US" sz="2400" dirty="0">
                <a:latin typeface="Arial" pitchFamily="34" charset="0"/>
                <a:cs typeface="Arial" pitchFamily="34" charset="0"/>
              </a:rPr>
              <a:t>– the degree to which participants acquire the knowledge, skills, attitude, confidence and commitment based on their participation in the L&amp;D intervention</a:t>
            </a:r>
          </a:p>
          <a:p>
            <a:pPr marL="800100" lvl="1" indent="-342900" algn="just">
              <a:lnSpc>
                <a:spcPct val="107000"/>
              </a:lnSpc>
            </a:pPr>
            <a:r>
              <a:rPr lang="en-US" sz="2400" dirty="0">
                <a:highlight>
                  <a:srgbClr val="FFFF00"/>
                </a:highlight>
                <a:latin typeface="Arial" pitchFamily="34" charset="0"/>
                <a:cs typeface="Arial" pitchFamily="34" charset="0"/>
              </a:rPr>
              <a:t>Level 3 – Behavior </a:t>
            </a:r>
            <a:r>
              <a:rPr lang="en-US" sz="2400" dirty="0">
                <a:latin typeface="Arial" pitchFamily="34" charset="0"/>
                <a:cs typeface="Arial" pitchFamily="34" charset="0"/>
              </a:rPr>
              <a:t>– the degree to which participants apply what they have learned from the L&amp;D intervention when they are back on the job</a:t>
            </a:r>
          </a:p>
          <a:p>
            <a:pPr marL="800100" lvl="1" indent="-342900" algn="just">
              <a:lnSpc>
                <a:spcPct val="107000"/>
              </a:lnSpc>
            </a:pPr>
            <a:r>
              <a:rPr lang="en-US" sz="2400" dirty="0">
                <a:highlight>
                  <a:srgbClr val="FFFF00"/>
                </a:highlight>
                <a:latin typeface="Arial" pitchFamily="34" charset="0"/>
                <a:cs typeface="Arial" pitchFamily="34" charset="0"/>
              </a:rPr>
              <a:t>Level 4 – Results </a:t>
            </a:r>
            <a:r>
              <a:rPr lang="en-US" sz="2400" dirty="0">
                <a:latin typeface="Arial" pitchFamily="34" charset="0"/>
                <a:cs typeface="Arial" pitchFamily="34" charset="0"/>
              </a:rPr>
              <a:t>– the degree to which targeted outcome and impact objectives are achieved as a result on the L&amp;D intervention</a:t>
            </a:r>
          </a:p>
          <a:p>
            <a:pPr marL="800100" lvl="1" indent="-342900" algn="just">
              <a:lnSpc>
                <a:spcPct val="107000"/>
              </a:lnSpc>
            </a:pPr>
            <a:endParaRPr lang="en-US" sz="2400" dirty="0">
              <a:solidFill>
                <a:srgbClr val="000000"/>
              </a:solidFill>
              <a:latin typeface="Arial" pitchFamily="34" charset="0"/>
              <a:ea typeface="Calibri" panose="020F0502020204030204" pitchFamily="34" charset="0"/>
              <a:cs typeface="Arial" pitchFamily="34" charset="0"/>
            </a:endParaRPr>
          </a:p>
        </p:txBody>
      </p:sp>
    </p:spTree>
    <p:extLst>
      <p:ext uri="{BB962C8B-B14F-4D97-AF65-F5344CB8AC3E}">
        <p14:creationId xmlns:p14="http://schemas.microsoft.com/office/powerpoint/2010/main" val="117514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86460"/>
            <a:ext cx="8356210" cy="3027432"/>
          </a:xfrm>
          <a:prstGeom prst="rect">
            <a:avLst/>
          </a:prstGeom>
        </p:spPr>
        <p:txBody>
          <a:bodyPr wrap="square">
            <a:spAutoFit/>
          </a:bodyPr>
          <a:lstStyle/>
          <a:p>
            <a:pPr marL="800100" lvl="1" indent="-342900" algn="just">
              <a:lnSpc>
                <a:spcPct val="107000"/>
              </a:lnSpc>
            </a:pPr>
            <a:r>
              <a:rPr lang="en-US" sz="2400" dirty="0">
                <a:latin typeface="Arial" pitchFamily="34" charset="0"/>
                <a:cs typeface="Arial" pitchFamily="34" charset="0"/>
              </a:rPr>
              <a:t>                   </a:t>
            </a:r>
            <a:r>
              <a:rPr lang="en-US" sz="3600" dirty="0">
                <a:solidFill>
                  <a:srgbClr val="FF0000"/>
                </a:solidFill>
                <a:latin typeface="Arial" pitchFamily="34" charset="0"/>
                <a:cs typeface="Arial" pitchFamily="34" charset="0"/>
              </a:rPr>
              <a:t>-involves five key processes</a:t>
            </a:r>
            <a:endParaRPr lang="en-US" sz="2400" dirty="0">
              <a:solidFill>
                <a:srgbClr val="FF0000"/>
              </a:solidFill>
              <a:latin typeface="Arial" pitchFamily="34" charset="0"/>
              <a:cs typeface="Arial" pitchFamily="34" charset="0"/>
            </a:endParaRPr>
          </a:p>
          <a:p>
            <a:pPr marL="800100" lvl="1" indent="-342900" algn="just">
              <a:lnSpc>
                <a:spcPct val="107000"/>
              </a:lnSpc>
            </a:pPr>
            <a:r>
              <a:rPr lang="en-US" sz="2400" dirty="0">
                <a:latin typeface="Arial" pitchFamily="34" charset="0"/>
                <a:cs typeface="Arial" pitchFamily="34" charset="0"/>
              </a:rPr>
              <a:t>1.	Forming the QATAME teams</a:t>
            </a:r>
          </a:p>
          <a:p>
            <a:pPr marL="800100" lvl="1" indent="-342900" algn="just">
              <a:lnSpc>
                <a:spcPct val="107000"/>
              </a:lnSpc>
            </a:pPr>
            <a:r>
              <a:rPr lang="en-US" sz="2400" dirty="0">
                <a:latin typeface="Arial" pitchFamily="34" charset="0"/>
                <a:cs typeface="Arial" pitchFamily="34" charset="0"/>
              </a:rPr>
              <a:t>2.	Formulating the QATAME plan</a:t>
            </a:r>
          </a:p>
          <a:p>
            <a:pPr marL="800100" lvl="1" indent="-342900" algn="just">
              <a:lnSpc>
                <a:spcPct val="107000"/>
              </a:lnSpc>
            </a:pPr>
            <a:r>
              <a:rPr lang="en-US" sz="2400" dirty="0">
                <a:latin typeface="Arial" pitchFamily="34" charset="0"/>
                <a:cs typeface="Arial" pitchFamily="34" charset="0"/>
              </a:rPr>
              <a:t>3.	Developing or adapting QATAME tools</a:t>
            </a:r>
          </a:p>
          <a:p>
            <a:pPr marL="800100" lvl="1" indent="-342900" algn="just">
              <a:lnSpc>
                <a:spcPct val="107000"/>
              </a:lnSpc>
            </a:pPr>
            <a:r>
              <a:rPr lang="en-US" sz="2400" dirty="0">
                <a:latin typeface="Arial" pitchFamily="34" charset="0"/>
                <a:cs typeface="Arial" pitchFamily="34" charset="0"/>
              </a:rPr>
              <a:t>4.	Conducting QATAME</a:t>
            </a:r>
          </a:p>
          <a:p>
            <a:pPr marL="800100" lvl="1" indent="-342900" algn="just">
              <a:lnSpc>
                <a:spcPct val="107000"/>
              </a:lnSpc>
            </a:pPr>
            <a:r>
              <a:rPr lang="en-US" sz="2400" dirty="0">
                <a:latin typeface="Arial" pitchFamily="34" charset="0"/>
                <a:cs typeface="Arial" pitchFamily="34" charset="0"/>
              </a:rPr>
              <a:t>5.	Preparing QATAME Report</a:t>
            </a:r>
          </a:p>
          <a:p>
            <a:pPr marL="342900" indent="-342900" algn="just">
              <a:lnSpc>
                <a:spcPct val="107000"/>
              </a:lnSpc>
            </a:pPr>
            <a:endParaRPr lang="en-US" sz="2400" dirty="0">
              <a:solidFill>
                <a:srgbClr val="000000"/>
              </a:solidFill>
              <a:latin typeface="Arial" pitchFamily="34" charset="0"/>
              <a:ea typeface="Calibri" panose="020F0502020204030204" pitchFamily="34" charset="0"/>
              <a:cs typeface="Arial" pitchFamily="34" charset="0"/>
            </a:endParaRPr>
          </a:p>
        </p:txBody>
      </p:sp>
      <p:sp>
        <p:nvSpPr>
          <p:cNvPr id="5" name="Rectangle 4"/>
          <p:cNvSpPr/>
          <p:nvPr/>
        </p:nvSpPr>
        <p:spPr>
          <a:xfrm>
            <a:off x="168812" y="0"/>
            <a:ext cx="6147581" cy="1846659"/>
          </a:xfrm>
          <a:prstGeom prst="rect">
            <a:avLst/>
          </a:prstGeom>
        </p:spPr>
        <p:txBody>
          <a:bodyPr wrap="square">
            <a:spAutoFit/>
          </a:bodyPr>
          <a:lstStyle/>
          <a:p>
            <a:r>
              <a:rPr lang="en-PH" sz="9600" dirty="0">
                <a:solidFill>
                  <a:srgbClr val="002060"/>
                </a:solidFill>
                <a:effectLst>
                  <a:outerShdw blurRad="38100" dist="38100" dir="2700000" algn="tl">
                    <a:srgbClr val="000000">
                      <a:alpha val="43137"/>
                    </a:srgbClr>
                  </a:outerShdw>
                </a:effectLst>
                <a:latin typeface="Copperplate Gothic Bold" panose="020E0705020206020404" pitchFamily="34" charset="0"/>
              </a:rPr>
              <a:t>QATAME</a:t>
            </a:r>
          </a:p>
          <a:p>
            <a:endParaRPr lang="en-PH" dirty="0"/>
          </a:p>
        </p:txBody>
      </p:sp>
    </p:spTree>
    <p:extLst>
      <p:ext uri="{BB962C8B-B14F-4D97-AF65-F5344CB8AC3E}">
        <p14:creationId xmlns:p14="http://schemas.microsoft.com/office/powerpoint/2010/main" val="376790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B5A72A-3584-376A-7AE6-4D4840C9985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34408" t="20697" r="39321" b="10301"/>
          <a:stretch/>
        </p:blipFill>
        <p:spPr>
          <a:xfrm>
            <a:off x="0" y="0"/>
            <a:ext cx="9144000" cy="6858000"/>
          </a:xfrm>
          <a:prstGeom prst="rect">
            <a:avLst/>
          </a:prstGeom>
        </p:spPr>
      </p:pic>
    </p:spTree>
    <p:extLst>
      <p:ext uri="{BB962C8B-B14F-4D97-AF65-F5344CB8AC3E}">
        <p14:creationId xmlns:p14="http://schemas.microsoft.com/office/powerpoint/2010/main" val="1632853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18" t="15492" r="4499" b="30775"/>
          <a:stretch/>
        </p:blipFill>
        <p:spPr bwMode="auto">
          <a:xfrm>
            <a:off x="0" y="-1"/>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6121741"/>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35011A-893B-CC64-98FE-D77E90FBDA29}"/>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26103" t="23559" r="27966" b="31394"/>
          <a:stretch/>
        </p:blipFill>
        <p:spPr>
          <a:xfrm>
            <a:off x="0" y="0"/>
            <a:ext cx="9144000" cy="6858000"/>
          </a:xfrm>
          <a:prstGeom prst="rect">
            <a:avLst/>
          </a:prstGeom>
        </p:spPr>
      </p:pic>
    </p:spTree>
    <p:extLst>
      <p:ext uri="{BB962C8B-B14F-4D97-AF65-F5344CB8AC3E}">
        <p14:creationId xmlns:p14="http://schemas.microsoft.com/office/powerpoint/2010/main" val="399229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93" y="1671713"/>
            <a:ext cx="9073773" cy="461665"/>
          </a:xfrm>
          <a:prstGeom prst="rect">
            <a:avLst/>
          </a:prstGeom>
        </p:spPr>
        <p:txBody>
          <a:bodyPr wrap="square">
            <a:spAutoFit/>
          </a:bodyPr>
          <a:lstStyle/>
          <a:p>
            <a:pPr lvl="0"/>
            <a:r>
              <a:rPr lang="en-US" sz="2400" dirty="0">
                <a:latin typeface="Arial" pitchFamily="34" charset="0"/>
                <a:cs typeface="Arial" pitchFamily="34" charset="0"/>
              </a:rPr>
              <a:t> </a:t>
            </a:r>
            <a:endParaRPr lang="en-US" sz="2400" dirty="0">
              <a:solidFill>
                <a:srgbClr val="000000"/>
              </a:solidFill>
              <a:latin typeface="Arial" pitchFamily="34" charset="0"/>
              <a:ea typeface="Calibri" panose="020F0502020204030204" pitchFamily="34" charset="0"/>
              <a:cs typeface="Arial" pitchFamily="34" charset="0"/>
            </a:endParaRPr>
          </a:p>
        </p:txBody>
      </p:sp>
      <p:sp>
        <p:nvSpPr>
          <p:cNvPr id="5" name="Rectangle 4"/>
          <p:cNvSpPr/>
          <p:nvPr/>
        </p:nvSpPr>
        <p:spPr>
          <a:xfrm>
            <a:off x="-793" y="1351508"/>
            <a:ext cx="9073772" cy="4154984"/>
          </a:xfrm>
          <a:prstGeom prst="rect">
            <a:avLst/>
          </a:prstGeom>
        </p:spPr>
        <p:txBody>
          <a:bodyPr wrap="square">
            <a:spAutoFit/>
          </a:bodyPr>
          <a:lstStyle/>
          <a:p>
            <a:pPr algn="ctr"/>
            <a:r>
              <a:rPr lang="en-US" sz="6600" dirty="0">
                <a:solidFill>
                  <a:srgbClr val="002060"/>
                </a:solidFill>
                <a:effectLst>
                  <a:outerShdw blurRad="38100" dist="38100" dir="2700000" algn="tl">
                    <a:srgbClr val="000000">
                      <a:alpha val="43137"/>
                    </a:srgbClr>
                  </a:outerShdw>
                </a:effectLst>
                <a:latin typeface="Copperplate Gothic Bold" panose="020E0705020206020404" pitchFamily="34" charset="0"/>
              </a:rPr>
              <a:t>QATAME PRACTITIONERS COMPETENCY STANDARDS</a:t>
            </a:r>
            <a:endParaRPr lang="en-PH" sz="2800" dirty="0"/>
          </a:p>
        </p:txBody>
      </p:sp>
    </p:spTree>
    <p:extLst>
      <p:ext uri="{BB962C8B-B14F-4D97-AF65-F5344CB8AC3E}">
        <p14:creationId xmlns:p14="http://schemas.microsoft.com/office/powerpoint/2010/main" val="369189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93" y="1737360"/>
            <a:ext cx="9073772" cy="2800767"/>
          </a:xfrm>
          <a:prstGeom prst="rect">
            <a:avLst/>
          </a:prstGeom>
        </p:spPr>
        <p:txBody>
          <a:bodyPr wrap="square">
            <a:spAutoFit/>
          </a:bodyPr>
          <a:lstStyle/>
          <a:p>
            <a:pPr algn="ctr"/>
            <a:r>
              <a:rPr lang="en-PH" sz="8800" dirty="0">
                <a:solidFill>
                  <a:srgbClr val="002060"/>
                </a:solidFill>
                <a:effectLst>
                  <a:outerShdw blurRad="38100" dist="38100" dir="2700000" algn="tl">
                    <a:srgbClr val="000000">
                      <a:alpha val="43137"/>
                    </a:srgbClr>
                  </a:outerShdw>
                </a:effectLst>
                <a:latin typeface="Copperplate Gothic Bold" panose="020E0705020206020404" pitchFamily="34" charset="0"/>
              </a:rPr>
              <a:t>L &amp; D Designing  </a:t>
            </a:r>
            <a:endParaRPr lang="en-PH" sz="4000" dirty="0"/>
          </a:p>
        </p:txBody>
      </p:sp>
    </p:spTree>
    <p:extLst>
      <p:ext uri="{BB962C8B-B14F-4D97-AF65-F5344CB8AC3E}">
        <p14:creationId xmlns:p14="http://schemas.microsoft.com/office/powerpoint/2010/main" val="25402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1.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81180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26" y="410704"/>
            <a:ext cx="8883748" cy="3810671"/>
          </a:xfrm>
        </p:spPr>
        <p:txBody>
          <a:bodyPr>
            <a:noAutofit/>
          </a:bodyPr>
          <a:lstStyle/>
          <a:p>
            <a:pPr marL="400050" marR="0" lvl="2" indent="-342900">
              <a:lnSpc>
                <a:spcPct val="100000"/>
              </a:lnSpc>
              <a:spcBef>
                <a:spcPts val="0"/>
              </a:spcBef>
              <a:spcAft>
                <a:spcPts val="0"/>
              </a:spcAft>
            </a:pPr>
            <a:r>
              <a:rPr lang="en-PH" sz="4000" b="1" u="none" strike="noStrike" dirty="0">
                <a:solidFill>
                  <a:schemeClr val="tx1"/>
                </a:solidFill>
                <a:latin typeface="Aharoni" panose="02010803020104030203" pitchFamily="2" charset="-79"/>
                <a:cs typeface="Aharoni" panose="02010803020104030203" pitchFamily="2" charset="-79"/>
              </a:rPr>
              <a:t>Key </a:t>
            </a:r>
            <a:r>
              <a:rPr lang="en-PH" sz="4000" b="1" dirty="0">
                <a:solidFill>
                  <a:schemeClr val="tx1"/>
                </a:solidFill>
                <a:latin typeface="Aharoni" panose="02010803020104030203" pitchFamily="2" charset="-79"/>
                <a:cs typeface="Aharoni" panose="02010803020104030203" pitchFamily="2" charset="-79"/>
              </a:rPr>
              <a:t>E</a:t>
            </a:r>
            <a:r>
              <a:rPr lang="en-PH" sz="4000" b="1" u="none" strike="noStrike" dirty="0">
                <a:solidFill>
                  <a:schemeClr val="tx1"/>
                </a:solidFill>
                <a:latin typeface="Aharoni" panose="02010803020104030203" pitchFamily="2" charset="-79"/>
                <a:cs typeface="Aharoni" panose="02010803020104030203" pitchFamily="2" charset="-79"/>
              </a:rPr>
              <a:t>lements: </a:t>
            </a:r>
            <a:br>
              <a:rPr lang="en-PH" sz="4000" b="1" u="none" strike="noStrike" dirty="0">
                <a:solidFill>
                  <a:schemeClr val="tx1"/>
                </a:solidFill>
                <a:latin typeface="Aharoni" panose="02010803020104030203" pitchFamily="2" charset="-79"/>
                <a:cs typeface="Aharoni" panose="02010803020104030203" pitchFamily="2" charset="-79"/>
              </a:rPr>
            </a:br>
            <a:r>
              <a:rPr lang="en-PH" sz="4000" b="1" dirty="0">
                <a:solidFill>
                  <a:srgbClr val="FF0000"/>
                </a:solidFill>
                <a:latin typeface="Aharoni" panose="02010803020104030203" pitchFamily="2" charset="-79"/>
                <a:cs typeface="Aharoni" panose="02010803020104030203" pitchFamily="2" charset="-79"/>
              </a:rPr>
              <a:t>1. TITLE</a:t>
            </a:r>
            <a:br>
              <a:rPr lang="en-PH" sz="4000" b="1" dirty="0">
                <a:solidFill>
                  <a:srgbClr val="FF0000"/>
                </a:solidFill>
                <a:latin typeface="Aharoni" panose="02010803020104030203" pitchFamily="2" charset="-79"/>
                <a:cs typeface="Aharoni" panose="02010803020104030203" pitchFamily="2" charset="-79"/>
              </a:rPr>
            </a:br>
            <a:r>
              <a:rPr lang="en-PH" sz="4000" b="1" dirty="0">
                <a:solidFill>
                  <a:schemeClr val="tx1"/>
                </a:solidFill>
                <a:latin typeface="Aharoni" panose="02010803020104030203" pitchFamily="2" charset="-79"/>
                <a:cs typeface="Aharoni" panose="02010803020104030203" pitchFamily="2" charset="-79"/>
              </a:rPr>
              <a:t> </a:t>
            </a:r>
            <a:r>
              <a:rPr lang="en-PH" sz="4000" b="1" u="none" strike="noStrike" dirty="0">
                <a:solidFill>
                  <a:schemeClr val="tx1"/>
                </a:solidFill>
                <a:latin typeface="Calibri"/>
                <a:ea typeface="Calibri"/>
                <a:cs typeface="Calibri"/>
              </a:rPr>
              <a:t>Example of Title- </a:t>
            </a:r>
            <a:br>
              <a:rPr lang="en-PH" sz="4000" u="none" strike="noStrike" dirty="0">
                <a:solidFill>
                  <a:schemeClr val="tx1"/>
                </a:solidFill>
                <a:latin typeface="Calibri"/>
                <a:ea typeface="Calibri"/>
                <a:cs typeface="Calibri"/>
              </a:rPr>
            </a:br>
            <a:r>
              <a:rPr lang="en-US" sz="4000" b="1" u="none" strike="noStrike" dirty="0">
                <a:solidFill>
                  <a:schemeClr val="tx1"/>
                </a:solidFill>
                <a:latin typeface="Calibri"/>
                <a:ea typeface="Calibri"/>
                <a:cs typeface="Calibri"/>
              </a:rPr>
              <a:t>Reading Festival (National Reading Month) </a:t>
            </a:r>
            <a:br>
              <a:rPr lang="en-PH" sz="4000" u="none" strike="noStrike" dirty="0">
                <a:solidFill>
                  <a:schemeClr val="tx1"/>
                </a:solidFill>
                <a:latin typeface="Calibri"/>
                <a:ea typeface="Calibri"/>
                <a:cs typeface="Calibri"/>
              </a:rPr>
            </a:br>
            <a:endParaRPr lang="en-PH" sz="4000" u="none" strike="noStrike" dirty="0">
              <a:solidFill>
                <a:schemeClr val="tx1"/>
              </a:solidFill>
              <a:latin typeface="Calibri"/>
            </a:endParaRPr>
          </a:p>
        </p:txBody>
      </p:sp>
    </p:spTree>
    <p:extLst>
      <p:ext uri="{BB962C8B-B14F-4D97-AF65-F5344CB8AC3E}">
        <p14:creationId xmlns:p14="http://schemas.microsoft.com/office/powerpoint/2010/main" val="2544128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41140"/>
            <a:ext cx="9122901" cy="4795734"/>
          </a:xfrm>
        </p:spPr>
        <p:txBody>
          <a:bodyPr>
            <a:noAutofit/>
          </a:bodyPr>
          <a:lstStyle/>
          <a:p>
            <a:pPr algn="l"/>
            <a:r>
              <a:rPr lang="en-PH" sz="2800" dirty="0">
                <a:latin typeface="Calibri"/>
              </a:rPr>
              <a:t> </a:t>
            </a:r>
            <a:r>
              <a:rPr lang="en-PH" sz="2800" b="1" dirty="0"/>
              <a:t> </a:t>
            </a:r>
            <a:br>
              <a:rPr lang="en-PH" sz="2800" dirty="0"/>
            </a:br>
            <a:br>
              <a:rPr lang="en-PH" sz="2800" dirty="0"/>
            </a:br>
            <a:br>
              <a:rPr lang="en-PH" sz="2800" dirty="0"/>
            </a:br>
            <a:r>
              <a:rPr lang="en-US" sz="3600" b="1" dirty="0">
                <a:solidFill>
                  <a:srgbClr val="FF0000"/>
                </a:solidFill>
              </a:rPr>
              <a:t>I. Project Title</a:t>
            </a:r>
            <a:br>
              <a:rPr lang="en-US" sz="3600" b="1" dirty="0">
                <a:solidFill>
                  <a:srgbClr val="FF0000"/>
                </a:solidFill>
              </a:rPr>
            </a:br>
            <a:r>
              <a:rPr lang="en-US" sz="3600" b="1" dirty="0"/>
              <a:t>Reading Festival (National Reading Month) </a:t>
            </a:r>
            <a:br>
              <a:rPr lang="en-PH" sz="3600" i="1" dirty="0"/>
            </a:br>
            <a:r>
              <a:rPr lang="en-US" sz="3600" b="1" dirty="0">
                <a:solidFill>
                  <a:srgbClr val="FF0000"/>
                </a:solidFill>
              </a:rPr>
              <a:t>II. Participants </a:t>
            </a:r>
            <a:r>
              <a:rPr lang="en-US" sz="2800" b="1" dirty="0"/>
              <a:t>			</a:t>
            </a:r>
            <a:r>
              <a:rPr lang="en-US" sz="2800" dirty="0"/>
              <a:t>		</a:t>
            </a:r>
            <a:br>
              <a:rPr lang="en-PH" sz="2800" dirty="0"/>
            </a:br>
            <a:r>
              <a:rPr lang="en-US" sz="2800" dirty="0"/>
              <a:t>			All English and Filipino teachers</a:t>
            </a:r>
            <a:br>
              <a:rPr lang="en-US" sz="2800" dirty="0"/>
            </a:br>
            <a:r>
              <a:rPr lang="en-US" sz="2800" dirty="0"/>
              <a:t>	Grade Chairman</a:t>
            </a:r>
            <a:br>
              <a:rPr lang="en-US" sz="2800" dirty="0"/>
            </a:br>
            <a:r>
              <a:rPr lang="en-US" sz="2800" dirty="0"/>
              <a:t>	English coordinator</a:t>
            </a:r>
            <a:br>
              <a:rPr lang="en-US" sz="2800" dirty="0"/>
            </a:br>
            <a:r>
              <a:rPr lang="en-US" sz="2800" dirty="0"/>
              <a:t>	Filipino coordinator</a:t>
            </a:r>
            <a:br>
              <a:rPr lang="en-US" sz="2800" dirty="0"/>
            </a:br>
            <a:r>
              <a:rPr lang="en-US" sz="2800" dirty="0"/>
              <a:t>	Reading Coordinator</a:t>
            </a:r>
            <a:br>
              <a:rPr lang="en-US" sz="2800" dirty="0"/>
            </a:br>
            <a:r>
              <a:rPr lang="en-US" sz="2800" dirty="0"/>
              <a:t>	All pupils (LSENs, Kinder to Grade 6)</a:t>
            </a:r>
            <a:br>
              <a:rPr lang="en-US" sz="2800" dirty="0"/>
            </a:br>
            <a:br>
              <a:rPr lang="en-PH" sz="2800" dirty="0"/>
            </a:br>
            <a:r>
              <a:rPr lang="en-US" sz="3600" b="1" dirty="0">
                <a:solidFill>
                  <a:srgbClr val="FF0000"/>
                </a:solidFill>
              </a:rPr>
              <a:t>III. Venue and Date of Implementation</a:t>
            </a:r>
            <a:r>
              <a:rPr lang="en-US" sz="2800" b="1" dirty="0"/>
              <a:t>	</a:t>
            </a:r>
            <a:br>
              <a:rPr lang="en-PH" sz="2800" b="1" dirty="0"/>
            </a:br>
            <a:r>
              <a:rPr lang="en-PH" sz="2800" b="1" dirty="0"/>
              <a:t>	</a:t>
            </a:r>
            <a:r>
              <a:rPr lang="en-US" sz="2800" dirty="0"/>
              <a:t>Luis Francisco Elementary School</a:t>
            </a:r>
            <a:br>
              <a:rPr lang="en-US" sz="2800" dirty="0"/>
            </a:br>
            <a:r>
              <a:rPr lang="en-US" sz="2800" dirty="0"/>
              <a:t>	November</a:t>
            </a:r>
            <a:br>
              <a:rPr lang="en-US" sz="2800" dirty="0"/>
            </a:br>
            <a:endParaRPr lang="en-PH" sz="2800" dirty="0"/>
          </a:p>
        </p:txBody>
      </p:sp>
      <p:sp>
        <p:nvSpPr>
          <p:cNvPr id="3" name="Rectangle 2">
            <a:extLst>
              <a:ext uri="{FF2B5EF4-FFF2-40B4-BE49-F238E27FC236}">
                <a16:creationId xmlns:a16="http://schemas.microsoft.com/office/drawing/2014/main" id="{5831A04E-6B96-4D5E-BF4B-A19FDE27B813}"/>
              </a:ext>
            </a:extLst>
          </p:cNvPr>
          <p:cNvSpPr/>
          <p:nvPr/>
        </p:nvSpPr>
        <p:spPr>
          <a:xfrm>
            <a:off x="3102874" y="71350"/>
            <a:ext cx="2340705" cy="461665"/>
          </a:xfrm>
          <a:prstGeom prst="rect">
            <a:avLst/>
          </a:prstGeom>
        </p:spPr>
        <p:txBody>
          <a:bodyPr wrap="none">
            <a:spAutoFit/>
          </a:bodyPr>
          <a:lstStyle/>
          <a:p>
            <a:r>
              <a:rPr lang="en-US" sz="2400" b="1" dirty="0"/>
              <a:t>ACTIVITY PLAN</a:t>
            </a:r>
            <a:endParaRPr lang="en-PH" sz="2400" dirty="0"/>
          </a:p>
        </p:txBody>
      </p:sp>
    </p:spTree>
    <p:extLst>
      <p:ext uri="{BB962C8B-B14F-4D97-AF65-F5344CB8AC3E}">
        <p14:creationId xmlns:p14="http://schemas.microsoft.com/office/powerpoint/2010/main" val="3003599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098" y="1665044"/>
            <a:ext cx="9122902" cy="4386899"/>
          </a:xfrm>
        </p:spPr>
        <p:txBody>
          <a:bodyPr>
            <a:noAutofit/>
          </a:bodyPr>
          <a:lstStyle/>
          <a:p>
            <a:pPr marL="400050" lvl="2" indent="-342900" algn="ctr"/>
            <a:r>
              <a:rPr lang="en-PH" sz="5400" b="1" dirty="0" err="1">
                <a:solidFill>
                  <a:srgbClr val="FF0000"/>
                </a:solidFill>
                <a:latin typeface="Calibri"/>
                <a:ea typeface="Calibri"/>
                <a:cs typeface="Calibri"/>
              </a:rPr>
              <a:t>lV.</a:t>
            </a:r>
            <a:r>
              <a:rPr lang="en-PH" sz="5400" b="1" dirty="0">
                <a:solidFill>
                  <a:srgbClr val="FF0000"/>
                </a:solidFill>
                <a:latin typeface="Calibri"/>
                <a:ea typeface="Calibri"/>
                <a:cs typeface="Calibri"/>
              </a:rPr>
              <a:t> Rationale</a:t>
            </a:r>
            <a:r>
              <a:rPr lang="en-PH" sz="5400" dirty="0">
                <a:solidFill>
                  <a:srgbClr val="FF0000"/>
                </a:solidFill>
                <a:latin typeface="Calibri"/>
                <a:ea typeface="Calibri"/>
                <a:cs typeface="Calibri"/>
              </a:rPr>
              <a:t> </a:t>
            </a:r>
            <a:br>
              <a:rPr lang="en-PH" sz="5400" dirty="0">
                <a:solidFill>
                  <a:srgbClr val="FF0000"/>
                </a:solidFill>
                <a:latin typeface="Calibri"/>
                <a:ea typeface="Calibri"/>
                <a:cs typeface="Times New Roman"/>
              </a:rPr>
            </a:br>
            <a:r>
              <a:rPr lang="en-PH" sz="5400" dirty="0">
                <a:solidFill>
                  <a:schemeClr val="tx1"/>
                </a:solidFill>
                <a:latin typeface="Calibri"/>
                <a:ea typeface="Times New Roman"/>
                <a:cs typeface="Times New Roman"/>
              </a:rPr>
              <a:t>describes what the organization is doing and the role of the target participants in achieving the workplace development objectives (WDO)</a:t>
            </a:r>
            <a:endParaRPr lang="en-PH" sz="5400" u="none" strike="noStrike" dirty="0">
              <a:solidFill>
                <a:schemeClr val="tx1"/>
              </a:solidFill>
              <a:latin typeface="Calibri"/>
            </a:endParaRPr>
          </a:p>
        </p:txBody>
      </p:sp>
    </p:spTree>
    <p:extLst>
      <p:ext uri="{BB962C8B-B14F-4D97-AF65-F5344CB8AC3E}">
        <p14:creationId xmlns:p14="http://schemas.microsoft.com/office/powerpoint/2010/main" val="2837277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099" y="-1133270"/>
            <a:ext cx="9122901" cy="7963269"/>
          </a:xfrm>
        </p:spPr>
        <p:txBody>
          <a:bodyPr>
            <a:noAutofit/>
          </a:bodyPr>
          <a:lstStyle/>
          <a:p>
            <a:pPr lvl="0"/>
            <a:br>
              <a:rPr lang="en-PH" sz="2800" b="1" dirty="0"/>
            </a:br>
            <a:br>
              <a:rPr lang="en-PH" sz="2800" b="1" dirty="0"/>
            </a:br>
            <a:br>
              <a:rPr lang="en-PH" sz="2800" b="1" dirty="0"/>
            </a:br>
            <a:br>
              <a:rPr lang="en-PH" sz="2800" b="1" dirty="0"/>
            </a:br>
            <a:r>
              <a:rPr lang="en-PH" sz="2800" b="1" dirty="0"/>
              <a:t>	</a:t>
            </a:r>
            <a:r>
              <a:rPr lang="en-US" sz="3600" b="1" dirty="0"/>
              <a:t>The Department of Education (DepEd) has declared November as the National Reading Month. The celebration aims to support the k to 12 Basic Education Program, strengthen the Every Child A Reader Program making every Filipino a reader and to support the ten-point education agenda of the Aquino administration. </a:t>
            </a:r>
            <a:br>
              <a:rPr lang="en-US" sz="3600" b="1" dirty="0"/>
            </a:br>
            <a:r>
              <a:rPr lang="en-US" sz="3600" b="1" dirty="0"/>
              <a:t>	All school officials and learning center administrators are enjoined to conduct activities suggested by DepEd. However, schools shall also be encouraged to hold other related activities other than on the suggested ones. </a:t>
            </a:r>
            <a:r>
              <a:rPr lang="en-US" sz="3200" dirty="0"/>
              <a:t>  </a:t>
            </a:r>
          </a:p>
        </p:txBody>
      </p:sp>
      <p:sp>
        <p:nvSpPr>
          <p:cNvPr id="3" name="Rectangle 2">
            <a:extLst>
              <a:ext uri="{FF2B5EF4-FFF2-40B4-BE49-F238E27FC236}">
                <a16:creationId xmlns:a16="http://schemas.microsoft.com/office/drawing/2014/main" id="{6F5648BE-2DF9-4625-A1B4-098C06FD5C42}"/>
              </a:ext>
            </a:extLst>
          </p:cNvPr>
          <p:cNvSpPr/>
          <p:nvPr/>
        </p:nvSpPr>
        <p:spPr>
          <a:xfrm>
            <a:off x="21098" y="20725"/>
            <a:ext cx="9122902" cy="769441"/>
          </a:xfrm>
          <a:prstGeom prst="rect">
            <a:avLst/>
          </a:prstGeom>
        </p:spPr>
        <p:txBody>
          <a:bodyPr wrap="square">
            <a:spAutoFit/>
          </a:bodyPr>
          <a:lstStyle/>
          <a:p>
            <a:pPr algn="ctr"/>
            <a:r>
              <a:rPr lang="en-US" sz="4400" b="1" dirty="0">
                <a:solidFill>
                  <a:srgbClr val="FF0000"/>
                </a:solidFill>
              </a:rPr>
              <a:t>Example of Rationale :</a:t>
            </a:r>
            <a:endParaRPr lang="en-PH" sz="4400" dirty="0">
              <a:solidFill>
                <a:srgbClr val="FF0000"/>
              </a:solidFill>
            </a:endParaRPr>
          </a:p>
        </p:txBody>
      </p:sp>
    </p:spTree>
    <p:extLst>
      <p:ext uri="{BB962C8B-B14F-4D97-AF65-F5344CB8AC3E}">
        <p14:creationId xmlns:p14="http://schemas.microsoft.com/office/powerpoint/2010/main" val="4162609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099" y="-240967"/>
            <a:ext cx="9122901" cy="5316323"/>
          </a:xfrm>
        </p:spPr>
        <p:txBody>
          <a:bodyPr>
            <a:noAutofit/>
          </a:bodyPr>
          <a:lstStyle/>
          <a:p>
            <a:r>
              <a:rPr lang="en-PH" sz="5400" b="1" dirty="0">
                <a:solidFill>
                  <a:srgbClr val="FF0000"/>
                </a:solidFill>
              </a:rPr>
              <a:t>V. Terminal</a:t>
            </a:r>
            <a:br>
              <a:rPr lang="en-PH" sz="5400" b="1" dirty="0">
                <a:solidFill>
                  <a:srgbClr val="FF0000"/>
                </a:solidFill>
              </a:rPr>
            </a:br>
            <a:r>
              <a:rPr lang="en-PH" sz="5400" b="1" dirty="0"/>
              <a:t>objectives in the L &amp; D Plan identify what the participants must be able to do as a result of the intervention.</a:t>
            </a:r>
          </a:p>
        </p:txBody>
      </p:sp>
    </p:spTree>
    <p:extLst>
      <p:ext uri="{BB962C8B-B14F-4D97-AF65-F5344CB8AC3E}">
        <p14:creationId xmlns:p14="http://schemas.microsoft.com/office/powerpoint/2010/main" val="2908045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49" y="2255256"/>
            <a:ext cx="9122902" cy="4148580"/>
          </a:xfrm>
        </p:spPr>
        <p:txBody>
          <a:bodyPr>
            <a:noAutofit/>
          </a:bodyPr>
          <a:lstStyle/>
          <a:p>
            <a:r>
              <a:rPr lang="en-US" sz="5400" b="1" dirty="0"/>
              <a:t>At the end of the program, all pupils are expected to have participated in the various reading activities and develop their listening abilities, creativity and oral communication. </a:t>
            </a:r>
            <a:endParaRPr lang="en-PH" sz="6000" b="1" dirty="0"/>
          </a:p>
        </p:txBody>
      </p:sp>
      <p:sp>
        <p:nvSpPr>
          <p:cNvPr id="3" name="Rectangle 2">
            <a:extLst>
              <a:ext uri="{FF2B5EF4-FFF2-40B4-BE49-F238E27FC236}">
                <a16:creationId xmlns:a16="http://schemas.microsoft.com/office/drawing/2014/main" id="{63EC806D-76E9-4D25-B846-AB077144DAC3}"/>
              </a:ext>
            </a:extLst>
          </p:cNvPr>
          <p:cNvSpPr/>
          <p:nvPr/>
        </p:nvSpPr>
        <p:spPr>
          <a:xfrm>
            <a:off x="21098" y="624886"/>
            <a:ext cx="9122902" cy="923330"/>
          </a:xfrm>
          <a:prstGeom prst="rect">
            <a:avLst/>
          </a:prstGeom>
        </p:spPr>
        <p:txBody>
          <a:bodyPr wrap="square">
            <a:spAutoFit/>
          </a:bodyPr>
          <a:lstStyle/>
          <a:p>
            <a:pPr algn="ctr"/>
            <a:r>
              <a:rPr lang="en-US" sz="5400" b="1" dirty="0">
                <a:solidFill>
                  <a:srgbClr val="FF0000"/>
                </a:solidFill>
              </a:rPr>
              <a:t>Example : Terminal objective</a:t>
            </a:r>
            <a:endParaRPr lang="en-PH" sz="5400" dirty="0">
              <a:solidFill>
                <a:srgbClr val="FF0000"/>
              </a:solidFill>
            </a:endParaRPr>
          </a:p>
        </p:txBody>
      </p:sp>
    </p:spTree>
    <p:extLst>
      <p:ext uri="{BB962C8B-B14F-4D97-AF65-F5344CB8AC3E}">
        <p14:creationId xmlns:p14="http://schemas.microsoft.com/office/powerpoint/2010/main" val="1177598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0883" y="816746"/>
            <a:ext cx="7677443" cy="3331002"/>
          </a:xfrm>
        </p:spPr>
        <p:txBody>
          <a:bodyPr>
            <a:normAutofit/>
          </a:bodyPr>
          <a:lstStyle/>
          <a:p>
            <a:r>
              <a:rPr lang="en-US" sz="5400" b="1" dirty="0">
                <a:solidFill>
                  <a:srgbClr val="FF0000"/>
                </a:solidFill>
              </a:rPr>
              <a:t>VI.1 Enabling objectives</a:t>
            </a:r>
            <a:br>
              <a:rPr lang="en-US" sz="5400" b="1" dirty="0"/>
            </a:br>
            <a:r>
              <a:rPr lang="en-US" sz="5400" b="1" dirty="0"/>
              <a:t>contribute to the achievement of terminal objective </a:t>
            </a:r>
            <a:endParaRPr lang="en-PH" sz="2800" b="1" dirty="0"/>
          </a:p>
        </p:txBody>
      </p:sp>
    </p:spTree>
    <p:extLst>
      <p:ext uri="{BB962C8B-B14F-4D97-AF65-F5344CB8AC3E}">
        <p14:creationId xmlns:p14="http://schemas.microsoft.com/office/powerpoint/2010/main" val="602208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874" y="883403"/>
            <a:ext cx="9117367" cy="5212651"/>
          </a:xfrm>
        </p:spPr>
        <p:txBody>
          <a:bodyPr>
            <a:noAutofit/>
          </a:bodyPr>
          <a:lstStyle/>
          <a:p>
            <a:r>
              <a:rPr lang="en-US" sz="4800" b="1" dirty="0"/>
              <a:t>Enabling objective breakdown the terminal objectives into major learning milestone that mark the participants progress or development towards the achievement of the terminal objectives.</a:t>
            </a:r>
            <a:endParaRPr lang="en-PH" sz="4800" b="1" dirty="0"/>
          </a:p>
        </p:txBody>
      </p:sp>
    </p:spTree>
    <p:extLst>
      <p:ext uri="{BB962C8B-B14F-4D97-AF65-F5344CB8AC3E}">
        <p14:creationId xmlns:p14="http://schemas.microsoft.com/office/powerpoint/2010/main" val="2984462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40692"/>
            <a:ext cx="9144000" cy="5601810"/>
          </a:xfrm>
        </p:spPr>
        <p:txBody>
          <a:bodyPr>
            <a:noAutofit/>
          </a:bodyPr>
          <a:lstStyle/>
          <a:p>
            <a:pPr algn="l"/>
            <a:r>
              <a:rPr lang="en-US" sz="4000" b="1" dirty="0"/>
              <a:t>1. Create various reading activities that encourage children to rekindle </a:t>
            </a:r>
            <a:br>
              <a:rPr lang="en-US" sz="4000" b="1" dirty="0"/>
            </a:br>
            <a:r>
              <a:rPr lang="en-US" sz="4000" b="1" dirty="0"/>
              <a:t>    their interest in reading</a:t>
            </a:r>
            <a:br>
              <a:rPr lang="en-US" sz="4000" b="1" dirty="0"/>
            </a:br>
            <a:r>
              <a:rPr lang="en-US" sz="4000" b="1" dirty="0"/>
              <a:t>2. Encourage school children to participate in the month-long reading </a:t>
            </a:r>
            <a:br>
              <a:rPr lang="en-US" sz="4000" b="1" dirty="0"/>
            </a:br>
            <a:r>
              <a:rPr lang="en-US" sz="4000" b="1" dirty="0"/>
              <a:t>    activities</a:t>
            </a:r>
            <a:br>
              <a:rPr lang="en-US" sz="4000" b="1" dirty="0"/>
            </a:br>
            <a:r>
              <a:rPr lang="en-US" sz="4000" b="1" dirty="0"/>
              <a:t>3. Hone the talents of school children in communication and arts through competitions </a:t>
            </a:r>
          </a:p>
        </p:txBody>
      </p:sp>
      <p:sp>
        <p:nvSpPr>
          <p:cNvPr id="3" name="Rectangle 2">
            <a:extLst>
              <a:ext uri="{FF2B5EF4-FFF2-40B4-BE49-F238E27FC236}">
                <a16:creationId xmlns:a16="http://schemas.microsoft.com/office/drawing/2014/main" id="{7E4A5A51-A054-4C24-93CA-640850B0CEF5}"/>
              </a:ext>
            </a:extLst>
          </p:cNvPr>
          <p:cNvSpPr/>
          <p:nvPr/>
        </p:nvSpPr>
        <p:spPr>
          <a:xfrm>
            <a:off x="277825" y="15498"/>
            <a:ext cx="6959883" cy="584775"/>
          </a:xfrm>
          <a:prstGeom prst="rect">
            <a:avLst/>
          </a:prstGeom>
        </p:spPr>
        <p:txBody>
          <a:bodyPr wrap="square">
            <a:spAutoFit/>
          </a:bodyPr>
          <a:lstStyle/>
          <a:p>
            <a:r>
              <a:rPr lang="en-US" sz="3200" b="1" dirty="0">
                <a:solidFill>
                  <a:srgbClr val="FF0000"/>
                </a:solidFill>
              </a:rPr>
              <a:t>EXAMPLE: Enabling objectives</a:t>
            </a:r>
            <a:endParaRPr lang="en-PH" sz="3200" dirty="0">
              <a:solidFill>
                <a:srgbClr val="FF0000"/>
              </a:solidFill>
            </a:endParaRPr>
          </a:p>
        </p:txBody>
      </p:sp>
    </p:spTree>
    <p:extLst>
      <p:ext uri="{BB962C8B-B14F-4D97-AF65-F5344CB8AC3E}">
        <p14:creationId xmlns:p14="http://schemas.microsoft.com/office/powerpoint/2010/main" val="4031218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0146" y="0"/>
            <a:ext cx="8563708" cy="4405601"/>
          </a:xfrm>
        </p:spPr>
        <p:txBody>
          <a:bodyPr>
            <a:normAutofit fontScale="90000"/>
          </a:bodyPr>
          <a:lstStyle/>
          <a:p>
            <a:pPr marL="400050" marR="0" lvl="2" indent="-342900">
              <a:lnSpc>
                <a:spcPct val="100000"/>
              </a:lnSpc>
              <a:spcBef>
                <a:spcPts val="0"/>
              </a:spcBef>
              <a:spcAft>
                <a:spcPts val="0"/>
              </a:spcAft>
            </a:pPr>
            <a:r>
              <a:rPr lang="en-PH" sz="8800" dirty="0">
                <a:solidFill>
                  <a:srgbClr val="FF0000"/>
                </a:solidFill>
                <a:latin typeface="Calibri"/>
                <a:cs typeface="Calibri"/>
              </a:rPr>
              <a:t>VII. </a:t>
            </a:r>
            <a:r>
              <a:rPr lang="en-PH" sz="8000" dirty="0">
                <a:solidFill>
                  <a:srgbClr val="FF0000"/>
                </a:solidFill>
                <a:latin typeface="Calibri"/>
                <a:cs typeface="Calibri"/>
              </a:rPr>
              <a:t>TOTAL SUGGESTED BUDGET SOURCE OF FUND</a:t>
            </a:r>
            <a:r>
              <a:rPr lang="en-PH" sz="3600" dirty="0">
                <a:solidFill>
                  <a:srgbClr val="FF0000"/>
                </a:solidFill>
              </a:rPr>
              <a:t> </a:t>
            </a:r>
            <a:endParaRPr lang="en-PH" sz="3600" u="none" strike="noStrike" dirty="0">
              <a:solidFill>
                <a:srgbClr val="FF0000"/>
              </a:solidFill>
              <a:latin typeface="Calibri"/>
            </a:endParaRPr>
          </a:p>
        </p:txBody>
      </p:sp>
      <p:sp>
        <p:nvSpPr>
          <p:cNvPr id="5" name="Rectangle 4"/>
          <p:cNvSpPr/>
          <p:nvPr/>
        </p:nvSpPr>
        <p:spPr>
          <a:xfrm>
            <a:off x="2286000" y="3105836"/>
            <a:ext cx="4572000" cy="646331"/>
          </a:xfrm>
          <a:prstGeom prst="rect">
            <a:avLst/>
          </a:prstGeom>
        </p:spPr>
        <p:txBody>
          <a:bodyPr>
            <a:spAutoFit/>
          </a:bodyPr>
          <a:lstStyle/>
          <a:p>
            <a:br>
              <a:rPr lang="en-PH" dirty="0">
                <a:solidFill>
                  <a:srgbClr val="000000"/>
                </a:solidFill>
                <a:ea typeface="Calibri"/>
                <a:cs typeface="Calibri"/>
              </a:rPr>
            </a:br>
            <a:endParaRPr lang="en-PH" dirty="0"/>
          </a:p>
        </p:txBody>
      </p:sp>
    </p:spTree>
    <p:extLst>
      <p:ext uri="{BB962C8B-B14F-4D97-AF65-F5344CB8AC3E}">
        <p14:creationId xmlns:p14="http://schemas.microsoft.com/office/powerpoint/2010/main" val="2998386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JPG"/>
          <p:cNvPicPr>
            <a:picLocks noChangeAspect="1"/>
          </p:cNvPicPr>
          <p:nvPr/>
        </p:nvPicPr>
        <p:blipFill>
          <a:blip r:embed="rId2" cstate="print"/>
          <a:stretch>
            <a:fillRect/>
          </a:stretch>
        </p:blipFill>
        <p:spPr>
          <a:xfrm>
            <a:off x="-61993" y="0"/>
            <a:ext cx="9205993" cy="6858000"/>
          </a:xfrm>
          <a:prstGeom prst="rect">
            <a:avLst/>
          </a:prstGeom>
        </p:spPr>
      </p:pic>
    </p:spTree>
    <p:extLst>
      <p:ext uri="{BB962C8B-B14F-4D97-AF65-F5344CB8AC3E}">
        <p14:creationId xmlns:p14="http://schemas.microsoft.com/office/powerpoint/2010/main" val="81180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26200"/>
            <a:ext cx="9144000" cy="4405601"/>
          </a:xfrm>
        </p:spPr>
        <p:txBody>
          <a:bodyPr>
            <a:normAutofit/>
          </a:bodyPr>
          <a:lstStyle/>
          <a:p>
            <a:r>
              <a:rPr lang="en-US" sz="7300" b="1" dirty="0"/>
              <a:t>VII. Total Suggested Budget Source of Fund</a:t>
            </a:r>
            <a:br>
              <a:rPr lang="en-US" sz="7300" b="1" dirty="0"/>
            </a:br>
            <a:r>
              <a:rPr lang="en-US" sz="3600" b="1" dirty="0"/>
              <a:t>Token for the Mystery Reader      150.00 MOOE</a:t>
            </a:r>
            <a:br>
              <a:rPr lang="en-US" sz="3600" b="1" dirty="0"/>
            </a:br>
            <a:br>
              <a:rPr lang="en-US" sz="3600" b="1" dirty="0"/>
            </a:br>
            <a:r>
              <a:rPr lang="en-US" sz="3600" b="1" dirty="0"/>
              <a:t>	Snacks for Judges 			      300.00  MOOE</a:t>
            </a:r>
            <a:r>
              <a:rPr lang="en-US" sz="6000" dirty="0"/>
              <a:t>	</a:t>
            </a:r>
            <a:endParaRPr lang="en-PH" sz="6000" dirty="0"/>
          </a:p>
        </p:txBody>
      </p:sp>
      <p:sp>
        <p:nvSpPr>
          <p:cNvPr id="5" name="Rectangle 4"/>
          <p:cNvSpPr/>
          <p:nvPr/>
        </p:nvSpPr>
        <p:spPr>
          <a:xfrm>
            <a:off x="2286000" y="3105836"/>
            <a:ext cx="4572000" cy="646331"/>
          </a:xfrm>
          <a:prstGeom prst="rect">
            <a:avLst/>
          </a:prstGeom>
        </p:spPr>
        <p:txBody>
          <a:bodyPr>
            <a:spAutoFit/>
          </a:bodyPr>
          <a:lstStyle/>
          <a:p>
            <a:br>
              <a:rPr lang="en-PH" dirty="0">
                <a:solidFill>
                  <a:srgbClr val="000000"/>
                </a:solidFill>
                <a:ea typeface="Calibri"/>
                <a:cs typeface="Calibri"/>
              </a:rPr>
            </a:br>
            <a:endParaRPr lang="en-PH" dirty="0"/>
          </a:p>
        </p:txBody>
      </p:sp>
    </p:spTree>
    <p:extLst>
      <p:ext uri="{BB962C8B-B14F-4D97-AF65-F5344CB8AC3E}">
        <p14:creationId xmlns:p14="http://schemas.microsoft.com/office/powerpoint/2010/main" val="2140256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6968" y="1995206"/>
            <a:ext cx="8430065" cy="2867588"/>
          </a:xfrm>
        </p:spPr>
        <p:txBody>
          <a:bodyPr>
            <a:noAutofit/>
          </a:bodyPr>
          <a:lstStyle/>
          <a:p>
            <a:pPr lvl="0" fontAlgn="base"/>
            <a:r>
              <a:rPr lang="en-PH" sz="8800" b="1" i="1" dirty="0">
                <a:solidFill>
                  <a:srgbClr val="FF0000"/>
                </a:solidFill>
              </a:rPr>
              <a:t>Attachment: </a:t>
            </a:r>
            <a:r>
              <a:rPr lang="en-PH" sz="8800" i="1" dirty="0">
                <a:solidFill>
                  <a:srgbClr val="FF0000"/>
                </a:solidFill>
              </a:rPr>
              <a:t> </a:t>
            </a:r>
            <a:r>
              <a:rPr lang="en-PH" sz="8800" b="1" i="1" dirty="0"/>
              <a:t> </a:t>
            </a:r>
            <a:br>
              <a:rPr lang="en-PH" sz="4000" b="1" i="1" dirty="0"/>
            </a:br>
            <a:r>
              <a:rPr lang="en-PH" sz="4000" b="1" i="1" dirty="0"/>
              <a:t>1. </a:t>
            </a:r>
            <a:r>
              <a:rPr lang="en-PH" sz="4000" dirty="0"/>
              <a:t> </a:t>
            </a:r>
            <a:r>
              <a:rPr lang="en-PH" sz="6000" b="1" dirty="0"/>
              <a:t>TRAINING CONTENT and METHODOLOGIES</a:t>
            </a:r>
            <a:r>
              <a:rPr lang="en-PH" sz="5400" dirty="0"/>
              <a:t>:</a:t>
            </a:r>
            <a:br>
              <a:rPr lang="en-PH" sz="5400" dirty="0"/>
            </a:br>
            <a:r>
              <a:rPr lang="en-PH" sz="5400" dirty="0"/>
              <a:t> </a:t>
            </a:r>
            <a:r>
              <a:rPr lang="en-PH" sz="5400" i="1" dirty="0"/>
              <a:t>(Attach Training Matrix)</a:t>
            </a:r>
            <a:r>
              <a:rPr lang="en-PH" sz="5400" b="1" i="1" dirty="0"/>
              <a:t> </a:t>
            </a:r>
            <a:r>
              <a:rPr lang="en-PH" sz="6000" i="1" dirty="0"/>
              <a:t>  </a:t>
            </a:r>
            <a:endParaRPr lang="en-PH" sz="6000" dirty="0"/>
          </a:p>
        </p:txBody>
      </p:sp>
      <p:sp>
        <p:nvSpPr>
          <p:cNvPr id="5" name="Rectangle 4"/>
          <p:cNvSpPr/>
          <p:nvPr/>
        </p:nvSpPr>
        <p:spPr>
          <a:xfrm>
            <a:off x="2286000" y="3105836"/>
            <a:ext cx="4572000" cy="646331"/>
          </a:xfrm>
          <a:prstGeom prst="rect">
            <a:avLst/>
          </a:prstGeom>
        </p:spPr>
        <p:txBody>
          <a:bodyPr>
            <a:spAutoFit/>
          </a:bodyPr>
          <a:lstStyle/>
          <a:p>
            <a:br>
              <a:rPr lang="en-PH" dirty="0">
                <a:solidFill>
                  <a:srgbClr val="000000"/>
                </a:solidFill>
                <a:ea typeface="Calibri"/>
                <a:cs typeface="Calibri"/>
              </a:rPr>
            </a:br>
            <a:endParaRPr lang="en-PH" dirty="0"/>
          </a:p>
        </p:txBody>
      </p:sp>
    </p:spTree>
    <p:extLst>
      <p:ext uri="{BB962C8B-B14F-4D97-AF65-F5344CB8AC3E}">
        <p14:creationId xmlns:p14="http://schemas.microsoft.com/office/powerpoint/2010/main" val="606459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656055"/>
            <a:ext cx="6858000" cy="3545890"/>
          </a:xfrm>
        </p:spPr>
        <p:txBody>
          <a:bodyPr>
            <a:normAutofit fontScale="90000"/>
          </a:bodyPr>
          <a:lstStyle/>
          <a:p>
            <a:pPr fontAlgn="base"/>
            <a:r>
              <a:rPr lang="en-PH" b="1" i="1" dirty="0"/>
              <a:t> </a:t>
            </a:r>
            <a:br>
              <a:rPr lang="en-PH" sz="4400" b="1" i="1" dirty="0"/>
            </a:br>
            <a:r>
              <a:rPr lang="en-PH" sz="7300" b="1" i="1" dirty="0"/>
              <a:t>2. </a:t>
            </a:r>
            <a:r>
              <a:rPr lang="en-PH" sz="7300" b="1" dirty="0"/>
              <a:t>MANAGEMENT STRUCTURE </a:t>
            </a:r>
            <a:br>
              <a:rPr lang="en-PH" sz="7300" b="1" dirty="0"/>
            </a:br>
            <a:r>
              <a:rPr lang="en-PH" sz="4400" b="1" dirty="0"/>
              <a:t>(</a:t>
            </a:r>
            <a:r>
              <a:rPr lang="en-PH" sz="4400" b="1" i="1" dirty="0"/>
              <a:t>Attach List of Management Staff with Corresponding Committee Assignments </a:t>
            </a:r>
            <a:br>
              <a:rPr lang="en-PH" sz="4400" b="1" dirty="0"/>
            </a:br>
            <a:r>
              <a:rPr lang="en-PH" sz="4000" b="1" dirty="0"/>
              <a:t> </a:t>
            </a:r>
            <a:r>
              <a:rPr lang="en-PH" sz="5300" b="1" i="1" dirty="0"/>
              <a:t>  </a:t>
            </a:r>
            <a:r>
              <a:rPr lang="en-PH" b="1" i="1" dirty="0"/>
              <a:t>   </a:t>
            </a:r>
            <a:endParaRPr lang="en-PH" b="1" dirty="0"/>
          </a:p>
        </p:txBody>
      </p:sp>
      <p:sp>
        <p:nvSpPr>
          <p:cNvPr id="5" name="Rectangle 4"/>
          <p:cNvSpPr/>
          <p:nvPr/>
        </p:nvSpPr>
        <p:spPr>
          <a:xfrm>
            <a:off x="2286000" y="3105836"/>
            <a:ext cx="4572000" cy="646331"/>
          </a:xfrm>
          <a:prstGeom prst="rect">
            <a:avLst/>
          </a:prstGeom>
        </p:spPr>
        <p:txBody>
          <a:bodyPr>
            <a:spAutoFit/>
          </a:bodyPr>
          <a:lstStyle/>
          <a:p>
            <a:br>
              <a:rPr lang="en-PH" dirty="0">
                <a:solidFill>
                  <a:srgbClr val="000000"/>
                </a:solidFill>
                <a:ea typeface="Calibri"/>
                <a:cs typeface="Calibri"/>
              </a:rPr>
            </a:br>
            <a:endParaRPr lang="en-PH" dirty="0"/>
          </a:p>
        </p:txBody>
      </p:sp>
    </p:spTree>
    <p:extLst>
      <p:ext uri="{BB962C8B-B14F-4D97-AF65-F5344CB8AC3E}">
        <p14:creationId xmlns:p14="http://schemas.microsoft.com/office/powerpoint/2010/main" val="423948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9144000" cy="3545890"/>
          </a:xfrm>
        </p:spPr>
        <p:txBody>
          <a:bodyPr>
            <a:normAutofit/>
          </a:bodyPr>
          <a:lstStyle/>
          <a:p>
            <a:pPr fontAlgn="base"/>
            <a:r>
              <a:rPr lang="en-PH" sz="8000" b="1" i="1" dirty="0"/>
              <a:t>3. </a:t>
            </a:r>
            <a:r>
              <a:rPr lang="en-PH" sz="8000" b="1" dirty="0"/>
              <a:t>LIST OF TRAINERS</a:t>
            </a:r>
            <a:r>
              <a:rPr lang="en-PH" sz="8000" dirty="0"/>
              <a:t> </a:t>
            </a:r>
            <a:r>
              <a:rPr lang="en-PH" sz="8000" b="1" i="1" dirty="0"/>
              <a:t> </a:t>
            </a:r>
            <a:br>
              <a:rPr lang="en-PH" sz="8000" b="1" dirty="0"/>
            </a:br>
            <a:r>
              <a:rPr lang="en-PH" sz="7200" b="1" dirty="0"/>
              <a:t> </a:t>
            </a:r>
            <a:r>
              <a:rPr lang="en-PH" sz="9600" b="1" i="1" dirty="0"/>
              <a:t>  </a:t>
            </a:r>
            <a:r>
              <a:rPr lang="en-PH" sz="8000" b="1" i="1" dirty="0"/>
              <a:t>   </a:t>
            </a:r>
            <a:endParaRPr lang="en-PH" sz="8000" b="1" dirty="0"/>
          </a:p>
        </p:txBody>
      </p:sp>
      <p:sp>
        <p:nvSpPr>
          <p:cNvPr id="5" name="Rectangle 4"/>
          <p:cNvSpPr/>
          <p:nvPr/>
        </p:nvSpPr>
        <p:spPr>
          <a:xfrm>
            <a:off x="2286000" y="3105836"/>
            <a:ext cx="4572000" cy="646331"/>
          </a:xfrm>
          <a:prstGeom prst="rect">
            <a:avLst/>
          </a:prstGeom>
        </p:spPr>
        <p:txBody>
          <a:bodyPr>
            <a:spAutoFit/>
          </a:bodyPr>
          <a:lstStyle/>
          <a:p>
            <a:br>
              <a:rPr lang="en-PH" dirty="0">
                <a:solidFill>
                  <a:srgbClr val="000000"/>
                </a:solidFill>
                <a:ea typeface="Calibri"/>
                <a:cs typeface="Calibri"/>
              </a:rPr>
            </a:br>
            <a:endParaRPr lang="en-PH" dirty="0"/>
          </a:p>
        </p:txBody>
      </p:sp>
    </p:spTree>
    <p:extLst>
      <p:ext uri="{BB962C8B-B14F-4D97-AF65-F5344CB8AC3E}">
        <p14:creationId xmlns:p14="http://schemas.microsoft.com/office/powerpoint/2010/main" val="1529292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081863"/>
            <a:ext cx="6858000" cy="4694275"/>
          </a:xfrm>
        </p:spPr>
        <p:txBody>
          <a:bodyPr>
            <a:normAutofit fontScale="90000"/>
          </a:bodyPr>
          <a:lstStyle/>
          <a:p>
            <a:pPr lvl="0" fontAlgn="base"/>
            <a:r>
              <a:rPr lang="en-PH" sz="10700" b="1" dirty="0"/>
              <a:t>4. RESOURCE PACKAGE</a:t>
            </a:r>
            <a:br>
              <a:rPr lang="en-PH" sz="3600" b="1" dirty="0"/>
            </a:br>
            <a:r>
              <a:rPr lang="en-PH" sz="5300" dirty="0"/>
              <a:t>Training Materials (cases, videos, slide deck, etc. </a:t>
            </a:r>
            <a:br>
              <a:rPr lang="en-PH" sz="5300" dirty="0"/>
            </a:br>
            <a:r>
              <a:rPr lang="en-PH" sz="5300" dirty="0"/>
              <a:t>Readings for Participants </a:t>
            </a:r>
            <a:br>
              <a:rPr lang="en-PH" sz="5300" dirty="0"/>
            </a:br>
            <a:r>
              <a:rPr lang="en-PH" sz="5300" dirty="0"/>
              <a:t>Other Support Materials</a:t>
            </a:r>
            <a:r>
              <a:rPr lang="en-PH" sz="4900" b="1" i="1" dirty="0"/>
              <a:t> </a:t>
            </a:r>
            <a:endParaRPr lang="en-PH" b="1" dirty="0"/>
          </a:p>
        </p:txBody>
      </p:sp>
      <p:sp>
        <p:nvSpPr>
          <p:cNvPr id="5" name="Rectangle 4"/>
          <p:cNvSpPr/>
          <p:nvPr/>
        </p:nvSpPr>
        <p:spPr>
          <a:xfrm>
            <a:off x="2286000" y="3105836"/>
            <a:ext cx="4572000" cy="646331"/>
          </a:xfrm>
          <a:prstGeom prst="rect">
            <a:avLst/>
          </a:prstGeom>
        </p:spPr>
        <p:txBody>
          <a:bodyPr>
            <a:spAutoFit/>
          </a:bodyPr>
          <a:lstStyle/>
          <a:p>
            <a:br>
              <a:rPr lang="en-PH" dirty="0">
                <a:solidFill>
                  <a:srgbClr val="000000"/>
                </a:solidFill>
                <a:ea typeface="Calibri"/>
                <a:cs typeface="Calibri"/>
              </a:rPr>
            </a:br>
            <a:endParaRPr lang="en-PH" dirty="0"/>
          </a:p>
        </p:txBody>
      </p:sp>
    </p:spTree>
    <p:extLst>
      <p:ext uri="{BB962C8B-B14F-4D97-AF65-F5344CB8AC3E}">
        <p14:creationId xmlns:p14="http://schemas.microsoft.com/office/powerpoint/2010/main" val="21939817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5017" y="777750"/>
            <a:ext cx="7770642" cy="5302500"/>
          </a:xfrm>
        </p:spPr>
        <p:txBody>
          <a:bodyPr>
            <a:normAutofit fontScale="90000"/>
          </a:bodyPr>
          <a:lstStyle/>
          <a:p>
            <a:r>
              <a:rPr lang="en-US" sz="2200" u="sng" dirty="0">
                <a:hlinkClick r:id="rId2"/>
              </a:rPr>
              <a:t>http://ctb.ku.edu/en/table-of-contents/structure/strategic-planning/create-objectives/main</a:t>
            </a:r>
            <a:r>
              <a:rPr lang="en-US" sz="2200" dirty="0"/>
              <a:t> </a:t>
            </a:r>
            <a:br>
              <a:rPr lang="en-PH" sz="2200" dirty="0"/>
            </a:br>
            <a:r>
              <a:rPr lang="en-US" sz="2200" u="sng" dirty="0">
                <a:hlinkClick r:id="rId3"/>
              </a:rPr>
              <a:t>http://www.nickols.us/work_objectives.pdf</a:t>
            </a:r>
            <a:br>
              <a:rPr lang="en-PH" sz="2200" dirty="0"/>
            </a:br>
            <a:r>
              <a:rPr lang="en-US" sz="2200" u="sng" dirty="0">
                <a:hlinkClick r:id="rId4"/>
              </a:rPr>
              <a:t>http://www.insperity.com/blog/5-steps-to-creating-employee-development-plans-that-truly-work/</a:t>
            </a:r>
            <a:br>
              <a:rPr lang="en-PH" sz="2200" dirty="0"/>
            </a:br>
            <a:r>
              <a:rPr lang="en-US" sz="2200" dirty="0"/>
              <a:t>https://prezi.com/-xf6ash2jy47/absorptive-capacity/</a:t>
            </a:r>
            <a:br>
              <a:rPr lang="en-PH" sz="2200" dirty="0"/>
            </a:br>
            <a:r>
              <a:rPr lang="en-US" sz="2200" dirty="0"/>
              <a:t>https://www.pahrodf.org.ph/res</a:t>
            </a:r>
            <a:r>
              <a:rPr lang="en-US" sz="2700" dirty="0"/>
              <a:t>ource-center/hrdf-outputs/job-aid-workplace-development-objectives-wdo.pdf</a:t>
            </a:r>
            <a:br>
              <a:rPr lang="en-PH" sz="2700" dirty="0"/>
            </a:br>
            <a:r>
              <a:rPr lang="en-US" sz="2700" u="sng" dirty="0">
                <a:hlinkClick r:id="rId5"/>
              </a:rPr>
              <a:t>https://www.ccl.org/articles/leading-effectively-articles/the-70-20-10-rule</a:t>
            </a:r>
            <a:r>
              <a:rPr lang="en-US" u="sng" dirty="0">
                <a:hlinkClick r:id="rId5"/>
              </a:rPr>
              <a:t>/</a:t>
            </a:r>
            <a:br>
              <a:rPr lang="en-PH" sz="5400" dirty="0"/>
            </a:br>
            <a:r>
              <a:rPr lang="en-US" sz="2000" u="sng" dirty="0"/>
              <a:t>http://www.selfdirectedlearning.org/what-is-self-directed-learning</a:t>
            </a:r>
            <a:br>
              <a:rPr lang="en-PH" sz="5400" dirty="0"/>
            </a:br>
            <a:r>
              <a:rPr lang="en-US" b="1" dirty="0"/>
              <a:t> </a:t>
            </a:r>
            <a:br>
              <a:rPr lang="en-PH" sz="5400" dirty="0"/>
            </a:br>
            <a:endParaRPr lang="en-PH" sz="5400" dirty="0"/>
          </a:p>
        </p:txBody>
      </p:sp>
      <p:sp>
        <p:nvSpPr>
          <p:cNvPr id="5" name="Rectangle 4"/>
          <p:cNvSpPr/>
          <p:nvPr/>
        </p:nvSpPr>
        <p:spPr>
          <a:xfrm>
            <a:off x="2286000" y="3105836"/>
            <a:ext cx="4572000" cy="646331"/>
          </a:xfrm>
          <a:prstGeom prst="rect">
            <a:avLst/>
          </a:prstGeom>
        </p:spPr>
        <p:txBody>
          <a:bodyPr>
            <a:spAutoFit/>
          </a:bodyPr>
          <a:lstStyle/>
          <a:p>
            <a:br>
              <a:rPr lang="en-PH" dirty="0">
                <a:solidFill>
                  <a:srgbClr val="000000"/>
                </a:solidFill>
                <a:ea typeface="Calibri"/>
                <a:cs typeface="Calibri"/>
              </a:rPr>
            </a:br>
            <a:endParaRPr lang="en-PH" dirty="0"/>
          </a:p>
        </p:txBody>
      </p:sp>
    </p:spTree>
    <p:extLst>
      <p:ext uri="{BB962C8B-B14F-4D97-AF65-F5344CB8AC3E}">
        <p14:creationId xmlns:p14="http://schemas.microsoft.com/office/powerpoint/2010/main" val="22008607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3545890"/>
          </a:xfrm>
        </p:spPr>
        <p:txBody>
          <a:bodyPr>
            <a:normAutofit/>
          </a:bodyPr>
          <a:lstStyle/>
          <a:p>
            <a:r>
              <a:rPr lang="en-US" sz="3100" u="sng" dirty="0">
                <a:hlinkClick r:id="rId2"/>
              </a:rPr>
              <a:t>http://www.balancedscorecard.org/BSC-Basics/Strategic-Planning-Basics</a:t>
            </a:r>
            <a:br>
              <a:rPr lang="en-PH" sz="3100" dirty="0"/>
            </a:br>
            <a:r>
              <a:rPr lang="en-US" sz="3100" u="sng" dirty="0"/>
              <a:t>PG </a:t>
            </a:r>
            <a:r>
              <a:rPr lang="en-US" sz="3100" u="sng" dirty="0" err="1"/>
              <a:t>Aklan</a:t>
            </a:r>
            <a:br>
              <a:rPr lang="en-PH" sz="3100" dirty="0"/>
            </a:br>
            <a:r>
              <a:rPr lang="en-US" sz="3100" u="sng" dirty="0">
                <a:hlinkClick r:id="rId3"/>
              </a:rPr>
              <a:t>https://elearningindustry.com/apply-70-20-10-model-learning-development</a:t>
            </a:r>
            <a:r>
              <a:rPr lang="en-US" sz="3100" dirty="0"/>
              <a:t> </a:t>
            </a:r>
            <a:br>
              <a:rPr lang="en-PH" sz="3100" dirty="0"/>
            </a:br>
            <a:r>
              <a:rPr lang="en-US" sz="3100" u="sng" dirty="0">
                <a:hlinkClick r:id="rId4"/>
              </a:rPr>
              <a:t>http://hr.ofm.wa.gov/workforce-data-planning/workforce-planning/step-3-identify-workforce-objectives</a:t>
            </a:r>
            <a:endParaRPr lang="en-US" sz="3100" dirty="0"/>
          </a:p>
        </p:txBody>
      </p:sp>
    </p:spTree>
    <p:extLst>
      <p:ext uri="{BB962C8B-B14F-4D97-AF65-F5344CB8AC3E}">
        <p14:creationId xmlns:p14="http://schemas.microsoft.com/office/powerpoint/2010/main" val="39555739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0514"/>
            <a:ext cx="9144000" cy="504825"/>
          </a:xfrm>
          <a:gradFill flip="none" rotWithShape="1">
            <a:gsLst>
              <a:gs pos="0">
                <a:schemeClr val="bg1">
                  <a:lumMod val="95000"/>
                </a:schemeClr>
              </a:gs>
              <a:gs pos="49000">
                <a:schemeClr val="bg1">
                  <a:lumMod val="95000"/>
                </a:schemeClr>
              </a:gs>
              <a:gs pos="100000">
                <a:schemeClr val="bg1"/>
              </a:gs>
            </a:gsLst>
            <a:lin ang="0" scaled="1"/>
            <a:tileRect/>
          </a:gradFill>
        </p:spPr>
        <p:txBody>
          <a:bodyPr>
            <a:noAutofit/>
          </a:bodyPr>
          <a:lstStyle/>
          <a:p>
            <a:endParaRPr lang="en-PH" sz="2800" dirty="0">
              <a:solidFill>
                <a:schemeClr val="tx1">
                  <a:lumMod val="65000"/>
                  <a:lumOff val="35000"/>
                </a:schemeClr>
              </a:solidFill>
              <a:latin typeface="Berlin Sans FB" panose="020E0602020502020306" pitchFamily="34" charset="0"/>
            </a:endParaRPr>
          </a:p>
        </p:txBody>
      </p:sp>
      <p:sp>
        <p:nvSpPr>
          <p:cNvPr id="6" name="Rectangle 5"/>
          <p:cNvSpPr/>
          <p:nvPr/>
        </p:nvSpPr>
        <p:spPr>
          <a:xfrm>
            <a:off x="310696" y="249796"/>
            <a:ext cx="4780819" cy="612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3200" b="1" dirty="0">
                <a:ln w="0"/>
                <a:solidFill>
                  <a:schemeClr val="tx1"/>
                </a:solidFill>
                <a:effectLst>
                  <a:outerShdw blurRad="38100" dist="19050" dir="2700000" algn="tl" rotWithShape="0">
                    <a:schemeClr val="dk1">
                      <a:alpha val="40000"/>
                    </a:schemeClr>
                  </a:outerShdw>
                </a:effectLst>
              </a:rPr>
              <a:t> ACTIVITY:</a:t>
            </a:r>
          </a:p>
          <a:p>
            <a:pPr algn="ctr"/>
            <a:r>
              <a:rPr lang="en-PH" sz="3200" dirty="0">
                <a:solidFill>
                  <a:schemeClr val="tx1"/>
                </a:solidFill>
              </a:rPr>
              <a:t> </a:t>
            </a:r>
          </a:p>
          <a:p>
            <a:pPr marL="285750" indent="-285750">
              <a:buFont typeface="Wingdings" panose="05000000000000000000" pitchFamily="2" charset="2"/>
              <a:buChar char="q"/>
            </a:pPr>
            <a:r>
              <a:rPr lang="en-PH" sz="3200" dirty="0">
                <a:solidFill>
                  <a:schemeClr val="tx1"/>
                </a:solidFill>
              </a:rPr>
              <a:t>Using Manila paper, write your project proposal.</a:t>
            </a:r>
          </a:p>
        </p:txBody>
      </p:sp>
      <p:pic>
        <p:nvPicPr>
          <p:cNvPr id="8" name="Picture 7"/>
          <p:cNvPicPr>
            <a:picLocks noChangeAspect="1"/>
          </p:cNvPicPr>
          <p:nvPr/>
        </p:nvPicPr>
        <p:blipFill>
          <a:blip r:embed="rId3" cstate="print"/>
          <a:stretch>
            <a:fillRect/>
          </a:stretch>
        </p:blipFill>
        <p:spPr>
          <a:xfrm>
            <a:off x="5220976" y="1321778"/>
            <a:ext cx="3694424" cy="5193323"/>
          </a:xfrm>
          <a:prstGeom prst="rect">
            <a:avLst/>
          </a:prstGeom>
        </p:spPr>
      </p:pic>
      <p:pic>
        <p:nvPicPr>
          <p:cNvPr id="5" name="Picture 2" descr="Image result for quotes what we teach we need feedback">
            <a:extLst>
              <a:ext uri="{FF2B5EF4-FFF2-40B4-BE49-F238E27FC236}">
                <a16:creationId xmlns:a16="http://schemas.microsoft.com/office/drawing/2014/main" id="{5632BCC1-2923-405C-A27E-CAC4D15F767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2104"/>
          <a:stretch/>
        </p:blipFill>
        <p:spPr bwMode="auto">
          <a:xfrm>
            <a:off x="0" y="-6874"/>
            <a:ext cx="9144000" cy="686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133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3.JPG"/>
          <p:cNvPicPr>
            <a:picLocks noChangeAspect="1"/>
          </p:cNvPicPr>
          <p:nvPr/>
        </p:nvPicPr>
        <p:blipFill>
          <a:blip r:embed="rId2" cstate="print"/>
          <a:stretch>
            <a:fillRect/>
          </a:stretch>
        </p:blipFill>
        <p:spPr>
          <a:xfrm>
            <a:off x="0" y="0"/>
            <a:ext cx="9143999" cy="6927742"/>
          </a:xfrm>
          <a:prstGeom prst="rect">
            <a:avLst/>
          </a:prstGeom>
        </p:spPr>
      </p:pic>
    </p:spTree>
    <p:extLst>
      <p:ext uri="{BB962C8B-B14F-4D97-AF65-F5344CB8AC3E}">
        <p14:creationId xmlns:p14="http://schemas.microsoft.com/office/powerpoint/2010/main" val="81180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2074" y="1979948"/>
            <a:ext cx="1962313" cy="2198165"/>
          </a:xfrm>
          <a:prstGeom prst="rect">
            <a:avLst/>
          </a:prstGeom>
          <a:solidFill>
            <a:schemeClr val="accent1"/>
          </a:solidFill>
        </p:spPr>
      </p:pic>
      <p:sp>
        <p:nvSpPr>
          <p:cNvPr id="8" name="Title 2"/>
          <p:cNvSpPr txBox="1">
            <a:spLocks/>
          </p:cNvSpPr>
          <p:nvPr/>
        </p:nvSpPr>
        <p:spPr>
          <a:xfrm>
            <a:off x="0" y="3323841"/>
            <a:ext cx="9013371" cy="235494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lnSpc>
                <a:spcPct val="100000"/>
              </a:lnSpc>
              <a:spcAft>
                <a:spcPct val="0"/>
              </a:spcAft>
            </a:pPr>
            <a:r>
              <a:rPr lang="en-US" sz="2000" b="1" dirty="0">
                <a:latin typeface="Arial" pitchFamily="34" charset="0"/>
                <a:cs typeface="Arial" pitchFamily="34" charset="0"/>
              </a:rPr>
              <a:t>Terminal:</a:t>
            </a:r>
            <a:br>
              <a:rPr lang="en-PH" sz="2000" dirty="0">
                <a:latin typeface="Arial" pitchFamily="34" charset="0"/>
                <a:cs typeface="Arial" pitchFamily="34" charset="0"/>
              </a:rPr>
            </a:br>
            <a:r>
              <a:rPr lang="en-US" sz="2000" dirty="0">
                <a:latin typeface="Arial" pitchFamily="34" charset="0"/>
                <a:cs typeface="Arial" pitchFamily="34" charset="0"/>
              </a:rPr>
              <a:t>At the end of the session the participants will be able to understand the importance of conducting QA, TA, and M&amp;E in ensuring quality of development programs/interventions</a:t>
            </a:r>
          </a:p>
          <a:p>
            <a:pPr fontAlgn="base">
              <a:lnSpc>
                <a:spcPct val="100000"/>
              </a:lnSpc>
              <a:spcAft>
                <a:spcPct val="0"/>
              </a:spcAft>
            </a:pPr>
            <a:br>
              <a:rPr lang="en-PH" sz="2000" dirty="0">
                <a:latin typeface="Arial" pitchFamily="34" charset="0"/>
                <a:cs typeface="Arial" pitchFamily="34" charset="0"/>
              </a:rPr>
            </a:br>
            <a:endParaRPr lang="en-PH" sz="2000" dirty="0">
              <a:latin typeface="Arial" pitchFamily="34" charset="0"/>
              <a:cs typeface="Arial" pitchFamily="34" charset="0"/>
            </a:endParaRPr>
          </a:p>
          <a:p>
            <a:pPr fontAlgn="base">
              <a:lnSpc>
                <a:spcPct val="100000"/>
              </a:lnSpc>
              <a:spcAft>
                <a:spcPct val="0"/>
              </a:spcAft>
            </a:pPr>
            <a:endParaRPr lang="en-PH" sz="2000" b="1" dirty="0">
              <a:latin typeface="Arial" pitchFamily="34" charset="0"/>
              <a:cs typeface="Arial" pitchFamily="34" charset="0"/>
            </a:endParaRPr>
          </a:p>
          <a:p>
            <a:pPr fontAlgn="base">
              <a:lnSpc>
                <a:spcPct val="100000"/>
              </a:lnSpc>
              <a:spcAft>
                <a:spcPct val="0"/>
              </a:spcAft>
            </a:pPr>
            <a:endParaRPr lang="en-PH" sz="2000" b="1" dirty="0">
              <a:latin typeface="Arial" pitchFamily="34" charset="0"/>
              <a:cs typeface="Arial" pitchFamily="34" charset="0"/>
            </a:endParaRPr>
          </a:p>
          <a:p>
            <a:pPr fontAlgn="base">
              <a:lnSpc>
                <a:spcPct val="100000"/>
              </a:lnSpc>
              <a:spcAft>
                <a:spcPct val="0"/>
              </a:spcAft>
            </a:pPr>
            <a:endParaRPr lang="en-PH" sz="2000" b="1" dirty="0">
              <a:latin typeface="Arial" pitchFamily="34" charset="0"/>
              <a:cs typeface="Arial" pitchFamily="34" charset="0"/>
            </a:endParaRPr>
          </a:p>
          <a:p>
            <a:pPr fontAlgn="base">
              <a:lnSpc>
                <a:spcPct val="100000"/>
              </a:lnSpc>
              <a:spcAft>
                <a:spcPct val="0"/>
              </a:spcAft>
            </a:pPr>
            <a:endParaRPr lang="en-PH" sz="2000" b="1" dirty="0">
              <a:latin typeface="Arial" pitchFamily="34" charset="0"/>
              <a:cs typeface="Arial" pitchFamily="34" charset="0"/>
            </a:endParaRPr>
          </a:p>
          <a:p>
            <a:pPr fontAlgn="base">
              <a:lnSpc>
                <a:spcPct val="100000"/>
              </a:lnSpc>
              <a:spcAft>
                <a:spcPct val="0"/>
              </a:spcAft>
            </a:pPr>
            <a:r>
              <a:rPr lang="en-US" sz="2000" b="1" dirty="0">
                <a:latin typeface="Arial" pitchFamily="34" charset="0"/>
                <a:cs typeface="Arial" pitchFamily="34" charset="0"/>
              </a:rPr>
              <a:t>Enabling:</a:t>
            </a:r>
            <a:br>
              <a:rPr lang="en-PH" sz="2000" dirty="0">
                <a:latin typeface="Arial" pitchFamily="34" charset="0"/>
                <a:cs typeface="Arial" pitchFamily="34" charset="0"/>
              </a:rPr>
            </a:br>
            <a:r>
              <a:rPr lang="en-PH" sz="2000" dirty="0">
                <a:latin typeface="Arial" pitchFamily="34" charset="0"/>
                <a:cs typeface="Arial" pitchFamily="34" charset="0"/>
              </a:rPr>
              <a:t>* </a:t>
            </a:r>
            <a:r>
              <a:rPr lang="en-US" sz="2000" dirty="0">
                <a:latin typeface="Arial" pitchFamily="34" charset="0"/>
                <a:ea typeface="Calibri" pitchFamily="34" charset="0"/>
                <a:cs typeface="Arial" pitchFamily="34" charset="0"/>
              </a:rPr>
              <a:t>Explain the process in doing quality assurance, providing technical assistance and conducting monitoring and evaluation</a:t>
            </a:r>
            <a:br>
              <a:rPr lang="en-PH" sz="2000" dirty="0">
                <a:latin typeface="Arial" pitchFamily="34" charset="0"/>
                <a:cs typeface="Arial" pitchFamily="34" charset="0"/>
              </a:rPr>
            </a:br>
            <a:r>
              <a:rPr lang="en-PH" sz="2000" dirty="0">
                <a:latin typeface="Arial" pitchFamily="34" charset="0"/>
                <a:cs typeface="Arial" pitchFamily="34" charset="0"/>
              </a:rPr>
              <a:t>* </a:t>
            </a:r>
            <a:r>
              <a:rPr lang="en-US" sz="2000" dirty="0">
                <a:latin typeface="Arial" pitchFamily="34" charset="0"/>
                <a:ea typeface="Calibri" pitchFamily="34" charset="0"/>
                <a:cs typeface="Arial" pitchFamily="34" charset="0"/>
              </a:rPr>
              <a:t>Practice quality assurance, providing technical assistance and conducting monitoring and evaluation</a:t>
            </a:r>
            <a:br>
              <a:rPr lang="en-US" sz="2000" dirty="0">
                <a:latin typeface="Arial" pitchFamily="34" charset="0"/>
                <a:cs typeface="Arial" pitchFamily="34" charset="0"/>
              </a:rPr>
            </a:br>
            <a:r>
              <a:rPr lang="en-US" sz="2000" dirty="0">
                <a:latin typeface="Arial" pitchFamily="34" charset="0"/>
                <a:cs typeface="Arial" pitchFamily="34" charset="0"/>
              </a:rPr>
              <a:t>                     </a:t>
            </a:r>
            <a:endParaRPr lang="en-PH" sz="2000" dirty="0">
              <a:latin typeface="Arial" pitchFamily="34" charset="0"/>
              <a:cs typeface="Arial" pitchFamily="34" charset="0"/>
            </a:endParaRPr>
          </a:p>
        </p:txBody>
      </p:sp>
    </p:spTree>
    <p:extLst>
      <p:ext uri="{BB962C8B-B14F-4D97-AF65-F5344CB8AC3E}">
        <p14:creationId xmlns:p14="http://schemas.microsoft.com/office/powerpoint/2010/main" val="2310266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0188" y="1616528"/>
            <a:ext cx="8356210" cy="5991192"/>
          </a:xfrm>
          <a:prstGeom prst="rect">
            <a:avLst/>
          </a:prstGeom>
        </p:spPr>
        <p:txBody>
          <a:bodyPr wrap="square">
            <a:spAutoFit/>
          </a:bodyPr>
          <a:lstStyle/>
          <a:p>
            <a:pPr marL="800100" lvl="1" indent="-342900" algn="just">
              <a:lnSpc>
                <a:spcPct val="107000"/>
              </a:lnSpc>
            </a:pPr>
            <a:r>
              <a:rPr lang="en-US" sz="2400" dirty="0">
                <a:latin typeface="Arial" pitchFamily="34" charset="0"/>
                <a:cs typeface="Arial" pitchFamily="34" charset="0"/>
              </a:rPr>
              <a:t>    is the subsystem for ensuring compliance to quality standards; providing supportive guidance (TA); and assessing progress and results of L&amp;D programs (ME).</a:t>
            </a:r>
          </a:p>
          <a:p>
            <a:pPr marL="800100" lvl="1" indent="-342900" algn="just">
              <a:lnSpc>
                <a:spcPct val="107000"/>
              </a:lnSpc>
            </a:pPr>
            <a:endParaRPr lang="en-US" sz="2400" dirty="0">
              <a:latin typeface="Arial" pitchFamily="34" charset="0"/>
              <a:cs typeface="Arial" pitchFamily="34" charset="0"/>
            </a:endParaRPr>
          </a:p>
          <a:p>
            <a:pPr marL="800100" lvl="1" indent="-342900" algn="just">
              <a:lnSpc>
                <a:spcPct val="107000"/>
              </a:lnSpc>
            </a:pPr>
            <a:r>
              <a:rPr lang="en-US" sz="2400" dirty="0">
                <a:latin typeface="Arial" pitchFamily="34" charset="0"/>
                <a:cs typeface="Arial" pitchFamily="34" charset="0"/>
              </a:rPr>
              <a:t>	This subsystem provided processes for maintaining the efficiency, effectiveness, and sustainability of the L&amp;D System.  </a:t>
            </a:r>
          </a:p>
          <a:p>
            <a:pPr marL="800100" lvl="1" indent="-342900" algn="just">
              <a:lnSpc>
                <a:spcPct val="107000"/>
              </a:lnSpc>
            </a:pPr>
            <a:r>
              <a:rPr lang="en-US" sz="2400" dirty="0">
                <a:latin typeface="Arial" pitchFamily="34" charset="0"/>
                <a:cs typeface="Arial" pitchFamily="34" charset="0"/>
              </a:rPr>
              <a:t>	</a:t>
            </a:r>
          </a:p>
          <a:p>
            <a:pPr marL="800100" lvl="1" indent="-342900" algn="just">
              <a:lnSpc>
                <a:spcPct val="107000"/>
              </a:lnSpc>
            </a:pPr>
            <a:r>
              <a:rPr lang="en-US" sz="2400" dirty="0">
                <a:latin typeface="Arial" pitchFamily="34" charset="0"/>
                <a:cs typeface="Arial" pitchFamily="34" charset="0"/>
              </a:rPr>
              <a:t>    It provides timely and supportive interventions towards continuous improvement in the implementation of the System.</a:t>
            </a:r>
          </a:p>
          <a:p>
            <a:pPr marL="800100" lvl="1" indent="-342900" algn="just">
              <a:lnSpc>
                <a:spcPct val="107000"/>
              </a:lnSpc>
            </a:pPr>
            <a:endParaRPr lang="en-US" sz="2400" dirty="0">
              <a:latin typeface="Arial" pitchFamily="34" charset="0"/>
              <a:cs typeface="Arial" pitchFamily="34" charset="0"/>
            </a:endParaRPr>
          </a:p>
          <a:p>
            <a:pPr marL="800100" lvl="1" indent="-342900" algn="just">
              <a:lnSpc>
                <a:spcPct val="107000"/>
              </a:lnSpc>
            </a:pPr>
            <a:r>
              <a:rPr lang="en-US" sz="2400" dirty="0">
                <a:latin typeface="Arial" pitchFamily="34" charset="0"/>
                <a:cs typeface="Arial" pitchFamily="34" charset="0"/>
              </a:rPr>
              <a:t>	</a:t>
            </a:r>
            <a:endParaRPr lang="en-PH" sz="2400" dirty="0">
              <a:latin typeface="Arial" pitchFamily="34" charset="0"/>
              <a:cs typeface="Arial" pitchFamily="34" charset="0"/>
            </a:endParaRPr>
          </a:p>
          <a:p>
            <a:pPr marL="342900" indent="-342900" algn="just">
              <a:lnSpc>
                <a:spcPct val="107000"/>
              </a:lnSpc>
            </a:pPr>
            <a:endParaRPr lang="en-US" sz="2400" dirty="0">
              <a:solidFill>
                <a:srgbClr val="000000"/>
              </a:solidFill>
              <a:latin typeface="Arial" pitchFamily="34" charset="0"/>
              <a:ea typeface="Calibri" panose="020F0502020204030204" pitchFamily="34" charset="0"/>
              <a:cs typeface="Arial" pitchFamily="34" charset="0"/>
            </a:endParaRPr>
          </a:p>
        </p:txBody>
      </p:sp>
      <p:sp>
        <p:nvSpPr>
          <p:cNvPr id="5" name="Rectangle 4"/>
          <p:cNvSpPr/>
          <p:nvPr/>
        </p:nvSpPr>
        <p:spPr>
          <a:xfrm>
            <a:off x="114568" y="122219"/>
            <a:ext cx="6147581" cy="2123658"/>
          </a:xfrm>
          <a:prstGeom prst="rect">
            <a:avLst/>
          </a:prstGeom>
        </p:spPr>
        <p:txBody>
          <a:bodyPr wrap="square">
            <a:spAutoFit/>
          </a:bodyPr>
          <a:lstStyle/>
          <a:p>
            <a:r>
              <a:rPr lang="en-PH" sz="9600" dirty="0">
                <a:solidFill>
                  <a:srgbClr val="002060"/>
                </a:solidFill>
                <a:effectLst>
                  <a:outerShdw blurRad="38100" dist="38100" dir="2700000" algn="tl">
                    <a:srgbClr val="000000">
                      <a:alpha val="43137"/>
                    </a:srgbClr>
                  </a:outerShdw>
                </a:effectLst>
                <a:latin typeface="Copperplate Gothic Bold" panose="020E0705020206020404" pitchFamily="34" charset="0"/>
              </a:rPr>
              <a:t>QATAME</a:t>
            </a:r>
          </a:p>
          <a:p>
            <a:r>
              <a:rPr lang="en-PH" dirty="0"/>
              <a:t>	</a:t>
            </a:r>
          </a:p>
          <a:p>
            <a:endParaRPr lang="en-PH" dirty="0"/>
          </a:p>
        </p:txBody>
      </p:sp>
    </p:spTree>
    <p:extLst>
      <p:ext uri="{BB962C8B-B14F-4D97-AF65-F5344CB8AC3E}">
        <p14:creationId xmlns:p14="http://schemas.microsoft.com/office/powerpoint/2010/main" val="28472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3552" y="1083212"/>
            <a:ext cx="7354388" cy="1579984"/>
          </a:xfrm>
          <a:prstGeom prst="rect">
            <a:avLst/>
          </a:prstGeom>
        </p:spPr>
        <p:txBody>
          <a:bodyPr wrap="square">
            <a:spAutoFit/>
          </a:bodyPr>
          <a:lstStyle/>
          <a:p>
            <a:pPr marL="342900" marR="0" lvl="0" indent="-342900" algn="just">
              <a:lnSpc>
                <a:spcPct val="107000"/>
              </a:lnSpc>
              <a:spcBef>
                <a:spcPts val="0"/>
              </a:spcBef>
              <a:spcAft>
                <a:spcPts val="0"/>
              </a:spcAft>
            </a:pPr>
            <a:r>
              <a:rPr lang="en-US" sz="2400" dirty="0">
                <a:solidFill>
                  <a:srgbClr val="FF0000"/>
                </a:solidFill>
                <a:latin typeface="Calibri" panose="020F0502020204030204" pitchFamily="34" charset="0"/>
                <a:cs typeface="Arial" panose="020B0604020202020204" pitchFamily="34" charset="0"/>
              </a:rPr>
              <a:t>   </a:t>
            </a:r>
            <a:r>
              <a:rPr lang="en-PH" sz="9600" dirty="0">
                <a:solidFill>
                  <a:srgbClr val="002060"/>
                </a:solidFill>
                <a:effectLst>
                  <a:outerShdw blurRad="38100" dist="38100" dir="2700000" algn="tl">
                    <a:srgbClr val="000000">
                      <a:alpha val="43137"/>
                    </a:srgbClr>
                  </a:outerShdw>
                </a:effectLst>
                <a:latin typeface="Copperplate Gothic Bold" panose="020E0705020206020404" pitchFamily="34" charset="0"/>
              </a:rPr>
              <a:t>Q</a:t>
            </a:r>
            <a:r>
              <a:rPr lang="en-PH" sz="6000" dirty="0">
                <a:solidFill>
                  <a:srgbClr val="002060"/>
                </a:solidFill>
                <a:effectLst>
                  <a:outerShdw blurRad="38100" dist="38100" dir="2700000" algn="tl">
                    <a:srgbClr val="000000">
                      <a:alpha val="43137"/>
                    </a:srgbClr>
                  </a:outerShdw>
                </a:effectLst>
                <a:latin typeface="Brush Script MT" panose="03060802040406070304" pitchFamily="66" charset="0"/>
              </a:rPr>
              <a:t>uality </a:t>
            </a:r>
            <a:r>
              <a:rPr lang="en-PH" sz="9600" dirty="0">
                <a:solidFill>
                  <a:srgbClr val="002060"/>
                </a:solidFill>
                <a:effectLst>
                  <a:outerShdw blurRad="38100" dist="38100" dir="2700000" algn="tl">
                    <a:srgbClr val="000000">
                      <a:alpha val="43137"/>
                    </a:srgbClr>
                  </a:outerShdw>
                </a:effectLst>
                <a:latin typeface="Copperplate Gothic Bold" panose="020E0705020206020404" pitchFamily="34" charset="0"/>
              </a:rPr>
              <a:t>A</a:t>
            </a:r>
            <a:r>
              <a:rPr lang="en-PH" sz="6000" dirty="0">
                <a:solidFill>
                  <a:srgbClr val="002060"/>
                </a:solidFill>
                <a:effectLst>
                  <a:outerShdw blurRad="38100" dist="38100" dir="2700000" algn="tl">
                    <a:srgbClr val="000000">
                      <a:alpha val="43137"/>
                    </a:srgbClr>
                  </a:outerShdw>
                </a:effectLst>
                <a:latin typeface="Brush Script MT" panose="03060802040406070304" pitchFamily="66" charset="0"/>
              </a:rPr>
              <a:t>ssurance </a:t>
            </a:r>
            <a:r>
              <a:rPr lang="en-US" sz="2400" dirty="0">
                <a:solidFill>
                  <a:srgbClr val="000000"/>
                </a:solidFill>
                <a:latin typeface="Calibri" panose="020F0502020204030204" pitchFamily="34" charset="0"/>
                <a:ea typeface="Calibri" panose="020F0502020204030204" pitchFamily="34" charset="0"/>
                <a:cs typeface="Arial" panose="020B0604020202020204" pitchFamily="34" charset="0"/>
              </a:rPr>
              <a:t>	    </a:t>
            </a:r>
          </a:p>
        </p:txBody>
      </p:sp>
      <p:sp>
        <p:nvSpPr>
          <p:cNvPr id="6" name="Rectangle 5"/>
          <p:cNvSpPr/>
          <p:nvPr/>
        </p:nvSpPr>
        <p:spPr>
          <a:xfrm>
            <a:off x="801858" y="2485028"/>
            <a:ext cx="7354388" cy="750975"/>
          </a:xfrm>
          <a:prstGeom prst="rect">
            <a:avLst/>
          </a:prstGeom>
        </p:spPr>
        <p:txBody>
          <a:bodyPr wrap="square">
            <a:spAutoFit/>
          </a:bodyPr>
          <a:lstStyle/>
          <a:p>
            <a:pPr marL="342900" marR="0" lvl="0" indent="-342900" algn="just">
              <a:lnSpc>
                <a:spcPct val="107000"/>
              </a:lnSpc>
              <a:spcBef>
                <a:spcPts val="0"/>
              </a:spcBef>
              <a:spcAft>
                <a:spcPts val="0"/>
              </a:spcAft>
            </a:pPr>
            <a:r>
              <a:rPr lang="en-US" sz="4000" dirty="0">
                <a:solidFill>
                  <a:srgbClr val="000000"/>
                </a:solidFill>
                <a:latin typeface="Brush Script MT" pitchFamily="66" charset="0"/>
                <a:ea typeface="Calibri" panose="020F0502020204030204" pitchFamily="34" charset="0"/>
                <a:cs typeface="Arial" panose="020B0604020202020204" pitchFamily="34" charset="0"/>
              </a:rPr>
              <a:t>ensuring compliance to quality standards; </a:t>
            </a:r>
          </a:p>
        </p:txBody>
      </p:sp>
      <p:pic>
        <p:nvPicPr>
          <p:cNvPr id="7" name="Picture 2" descr="https://tse1.mm.bing.net/th?id=OIP.KIgHfHMh83-I-XVErmC-xwHaHa&amp;pid=15.1&amp;P=0&amp;w=300&amp;h=3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5864" y="3376246"/>
            <a:ext cx="2182739" cy="2039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90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2000"/>
                                        <p:tgtEl>
                                          <p:spTgt spid="6"/>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Horizontal)">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1043" y="0"/>
            <a:ext cx="7354388" cy="1579984"/>
          </a:xfrm>
          <a:prstGeom prst="rect">
            <a:avLst/>
          </a:prstGeom>
        </p:spPr>
        <p:txBody>
          <a:bodyPr wrap="square">
            <a:spAutoFit/>
          </a:bodyPr>
          <a:lstStyle/>
          <a:p>
            <a:pPr marL="342900" marR="0" lvl="0" indent="-342900" algn="just">
              <a:lnSpc>
                <a:spcPct val="107000"/>
              </a:lnSpc>
              <a:spcBef>
                <a:spcPts val="0"/>
              </a:spcBef>
              <a:spcAft>
                <a:spcPts val="0"/>
              </a:spcAft>
            </a:pPr>
            <a:r>
              <a:rPr lang="en-US" sz="2400" dirty="0">
                <a:solidFill>
                  <a:srgbClr val="FF0000"/>
                </a:solidFill>
                <a:latin typeface="Calibri" panose="020F0502020204030204" pitchFamily="34" charset="0"/>
                <a:cs typeface="Arial" panose="020B0604020202020204" pitchFamily="34" charset="0"/>
              </a:rPr>
              <a:t>   </a:t>
            </a:r>
            <a:r>
              <a:rPr lang="en-PH" sz="9600" dirty="0">
                <a:solidFill>
                  <a:srgbClr val="002060"/>
                </a:solidFill>
                <a:effectLst>
                  <a:outerShdw blurRad="38100" dist="38100" dir="2700000" algn="tl">
                    <a:srgbClr val="000000">
                      <a:alpha val="43137"/>
                    </a:srgbClr>
                  </a:outerShdw>
                </a:effectLst>
                <a:latin typeface="Copperplate Gothic Bold" panose="020E0705020206020404" pitchFamily="34" charset="0"/>
              </a:rPr>
              <a:t>Q</a:t>
            </a:r>
            <a:r>
              <a:rPr lang="en-PH" sz="6000" dirty="0">
                <a:solidFill>
                  <a:srgbClr val="002060"/>
                </a:solidFill>
                <a:effectLst>
                  <a:outerShdw blurRad="38100" dist="38100" dir="2700000" algn="tl">
                    <a:srgbClr val="000000">
                      <a:alpha val="43137"/>
                    </a:srgbClr>
                  </a:outerShdw>
                </a:effectLst>
                <a:latin typeface="Brush Script MT" panose="03060802040406070304" pitchFamily="66" charset="0"/>
              </a:rPr>
              <a:t>uality </a:t>
            </a:r>
            <a:r>
              <a:rPr lang="en-PH" sz="9600" dirty="0">
                <a:solidFill>
                  <a:srgbClr val="002060"/>
                </a:solidFill>
                <a:effectLst>
                  <a:outerShdw blurRad="38100" dist="38100" dir="2700000" algn="tl">
                    <a:srgbClr val="000000">
                      <a:alpha val="43137"/>
                    </a:srgbClr>
                  </a:outerShdw>
                </a:effectLst>
                <a:latin typeface="Copperplate Gothic Bold" panose="020E0705020206020404" pitchFamily="34" charset="0"/>
              </a:rPr>
              <a:t>A</a:t>
            </a:r>
            <a:r>
              <a:rPr lang="en-PH" sz="6000" dirty="0">
                <a:solidFill>
                  <a:srgbClr val="002060"/>
                </a:solidFill>
                <a:effectLst>
                  <a:outerShdw blurRad="38100" dist="38100" dir="2700000" algn="tl">
                    <a:srgbClr val="000000">
                      <a:alpha val="43137"/>
                    </a:srgbClr>
                  </a:outerShdw>
                </a:effectLst>
                <a:latin typeface="Brush Script MT" panose="03060802040406070304" pitchFamily="66" charset="0"/>
              </a:rPr>
              <a:t>ssurance </a:t>
            </a:r>
            <a:r>
              <a:rPr lang="en-US" sz="2400" dirty="0">
                <a:solidFill>
                  <a:srgbClr val="000000"/>
                </a:solidFill>
                <a:latin typeface="Calibri" panose="020F0502020204030204" pitchFamily="34" charset="0"/>
                <a:ea typeface="Calibri" panose="020F0502020204030204" pitchFamily="34" charset="0"/>
                <a:cs typeface="Arial" panose="020B0604020202020204" pitchFamily="34" charset="0"/>
              </a:rPr>
              <a:t>	    </a:t>
            </a:r>
          </a:p>
        </p:txBody>
      </p:sp>
      <p:sp>
        <p:nvSpPr>
          <p:cNvPr id="6" name="Rectangle 5"/>
          <p:cNvSpPr/>
          <p:nvPr/>
        </p:nvSpPr>
        <p:spPr>
          <a:xfrm>
            <a:off x="949093" y="1500885"/>
            <a:ext cx="7354388" cy="750975"/>
          </a:xfrm>
          <a:prstGeom prst="rect">
            <a:avLst/>
          </a:prstGeom>
        </p:spPr>
        <p:txBody>
          <a:bodyPr wrap="square">
            <a:spAutoFit/>
          </a:bodyPr>
          <a:lstStyle/>
          <a:p>
            <a:pPr marL="342900" marR="0" lvl="0" indent="-342900" algn="just">
              <a:lnSpc>
                <a:spcPct val="107000"/>
              </a:lnSpc>
              <a:spcBef>
                <a:spcPts val="0"/>
              </a:spcBef>
              <a:spcAft>
                <a:spcPts val="0"/>
              </a:spcAft>
            </a:pPr>
            <a:r>
              <a:rPr lang="en-US" sz="4000" dirty="0">
                <a:solidFill>
                  <a:srgbClr val="000000"/>
                </a:solidFill>
                <a:latin typeface="Brush Script MT" pitchFamily="66" charset="0"/>
                <a:ea typeface="Calibri" panose="020F0502020204030204" pitchFamily="34" charset="0"/>
                <a:cs typeface="Arial" panose="020B0604020202020204" pitchFamily="34" charset="0"/>
              </a:rPr>
              <a:t>ensuring compliance to quality standards; </a:t>
            </a:r>
          </a:p>
        </p:txBody>
      </p:sp>
      <p:sp>
        <p:nvSpPr>
          <p:cNvPr id="3" name="Rectangle 2">
            <a:extLst>
              <a:ext uri="{FF2B5EF4-FFF2-40B4-BE49-F238E27FC236}">
                <a16:creationId xmlns:a16="http://schemas.microsoft.com/office/drawing/2014/main" id="{2B3C514F-60B3-28A0-7C54-4EC11AABCC23}"/>
              </a:ext>
            </a:extLst>
          </p:cNvPr>
          <p:cNvSpPr/>
          <p:nvPr/>
        </p:nvSpPr>
        <p:spPr>
          <a:xfrm>
            <a:off x="0" y="2566672"/>
            <a:ext cx="8356210" cy="2039469"/>
          </a:xfrm>
          <a:prstGeom prst="rect">
            <a:avLst/>
          </a:prstGeom>
        </p:spPr>
        <p:txBody>
          <a:bodyPr wrap="square">
            <a:spAutoFit/>
          </a:bodyPr>
          <a:lstStyle/>
          <a:p>
            <a:pPr marL="800100" lvl="1" indent="-342900" algn="just">
              <a:lnSpc>
                <a:spcPct val="107000"/>
              </a:lnSpc>
            </a:pPr>
            <a:r>
              <a:rPr lang="en-US" sz="2400" dirty="0">
                <a:latin typeface="Arial" pitchFamily="34" charset="0"/>
                <a:cs typeface="Arial" pitchFamily="34" charset="0"/>
              </a:rPr>
              <a:t>    checks on the conduct of L&amp;D cycle activities (i.e., from needs assessment to delivery), and the outputs of these activities against a set of quality criteria.</a:t>
            </a:r>
          </a:p>
          <a:p>
            <a:pPr marL="800100" lvl="1" indent="-342900" algn="just">
              <a:lnSpc>
                <a:spcPct val="107000"/>
              </a:lnSpc>
            </a:pPr>
            <a:r>
              <a:rPr lang="en-US" sz="2400" dirty="0">
                <a:latin typeface="Arial" pitchFamily="34" charset="0"/>
                <a:cs typeface="Arial" pitchFamily="34" charset="0"/>
              </a:rPr>
              <a:t>	</a:t>
            </a:r>
            <a:endParaRPr lang="en-PH" sz="2400" dirty="0">
              <a:latin typeface="Arial" pitchFamily="34" charset="0"/>
              <a:cs typeface="Arial" pitchFamily="34" charset="0"/>
            </a:endParaRPr>
          </a:p>
          <a:p>
            <a:pPr marL="342900" indent="-342900" algn="just">
              <a:lnSpc>
                <a:spcPct val="107000"/>
              </a:lnSpc>
            </a:pPr>
            <a:endParaRPr lang="en-US" sz="2400" dirty="0">
              <a:solidFill>
                <a:srgbClr val="000000"/>
              </a:solidFill>
              <a:latin typeface="Arial" pitchFamily="34" charset="0"/>
              <a:ea typeface="Calibri" panose="020F0502020204030204" pitchFamily="34" charset="0"/>
              <a:cs typeface="Arial" pitchFamily="34" charset="0"/>
            </a:endParaRPr>
          </a:p>
        </p:txBody>
      </p:sp>
    </p:spTree>
    <p:extLst>
      <p:ext uri="{BB962C8B-B14F-4D97-AF65-F5344CB8AC3E}">
        <p14:creationId xmlns:p14="http://schemas.microsoft.com/office/powerpoint/2010/main" val="239903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2000"/>
                                        <p:tgtEl>
                                          <p:spTgt spid="6"/>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Horizontal)">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3552" y="1083212"/>
            <a:ext cx="7354388" cy="2068259"/>
          </a:xfrm>
          <a:prstGeom prst="rect">
            <a:avLst/>
          </a:prstGeom>
        </p:spPr>
        <p:txBody>
          <a:bodyPr wrap="square">
            <a:spAutoFit/>
          </a:bodyPr>
          <a:lstStyle/>
          <a:p>
            <a:pPr marL="342900" marR="0" lvl="0" indent="-342900">
              <a:lnSpc>
                <a:spcPct val="107000"/>
              </a:lnSpc>
              <a:spcBef>
                <a:spcPts val="0"/>
              </a:spcBef>
              <a:spcAft>
                <a:spcPts val="0"/>
              </a:spcAft>
            </a:pPr>
            <a:r>
              <a:rPr lang="en-US" sz="2400" dirty="0">
                <a:solidFill>
                  <a:srgbClr val="FF0000"/>
                </a:solidFill>
                <a:latin typeface="Calibri" panose="020F0502020204030204" pitchFamily="34" charset="0"/>
                <a:cs typeface="Arial" panose="020B0604020202020204" pitchFamily="34" charset="0"/>
              </a:rPr>
              <a:t>   </a:t>
            </a:r>
            <a:r>
              <a:rPr lang="en-PH" sz="9600" dirty="0">
                <a:solidFill>
                  <a:srgbClr val="002060"/>
                </a:solidFill>
                <a:effectLst>
                  <a:outerShdw blurRad="38100" dist="38100" dir="2700000" algn="tl">
                    <a:srgbClr val="000000">
                      <a:alpha val="43137"/>
                    </a:srgbClr>
                  </a:outerShdw>
                </a:effectLst>
                <a:latin typeface="Copperplate Gothic Bold" panose="020E0705020206020404" pitchFamily="34" charset="0"/>
              </a:rPr>
              <a:t>T</a:t>
            </a:r>
            <a:r>
              <a:rPr lang="en-PH" sz="6000" dirty="0">
                <a:solidFill>
                  <a:srgbClr val="002060"/>
                </a:solidFill>
                <a:effectLst>
                  <a:outerShdw blurRad="38100" dist="38100" dir="2700000" algn="tl">
                    <a:srgbClr val="000000">
                      <a:alpha val="43137"/>
                    </a:srgbClr>
                  </a:outerShdw>
                </a:effectLst>
                <a:latin typeface="Brush Script MT" panose="03060802040406070304" pitchFamily="66" charset="0"/>
              </a:rPr>
              <a:t>echnical   </a:t>
            </a:r>
            <a:r>
              <a:rPr lang="en-PH" sz="9600" dirty="0">
                <a:solidFill>
                  <a:srgbClr val="002060"/>
                </a:solidFill>
                <a:effectLst>
                  <a:outerShdw blurRad="38100" dist="38100" dir="2700000" algn="tl">
                    <a:srgbClr val="000000">
                      <a:alpha val="43137"/>
                    </a:srgbClr>
                  </a:outerShdw>
                </a:effectLst>
                <a:latin typeface="Copperplate Gothic Bold" panose="020E0705020206020404" pitchFamily="34" charset="0"/>
              </a:rPr>
              <a:t>A</a:t>
            </a:r>
            <a:r>
              <a:rPr lang="en-PH" sz="6000" dirty="0">
                <a:solidFill>
                  <a:srgbClr val="002060"/>
                </a:solidFill>
                <a:effectLst>
                  <a:outerShdw blurRad="38100" dist="38100" dir="2700000" algn="tl">
                    <a:srgbClr val="000000">
                      <a:alpha val="43137"/>
                    </a:srgbClr>
                  </a:outerShdw>
                </a:effectLst>
                <a:latin typeface="Brush Script MT" panose="03060802040406070304" pitchFamily="66" charset="0"/>
              </a:rPr>
              <a:t>ssistance</a:t>
            </a:r>
            <a:r>
              <a:rPr lang="en-US" sz="2400" dirty="0">
                <a:solidFill>
                  <a:srgbClr val="000000"/>
                </a:solidFill>
                <a:latin typeface="Calibri" panose="020F0502020204030204" pitchFamily="34" charset="0"/>
                <a:ea typeface="Calibri" panose="020F0502020204030204" pitchFamily="34" charset="0"/>
                <a:cs typeface="Arial" panose="020B0604020202020204" pitchFamily="34" charset="0"/>
              </a:rPr>
              <a:t>	    </a:t>
            </a:r>
          </a:p>
        </p:txBody>
      </p:sp>
      <p:sp>
        <p:nvSpPr>
          <p:cNvPr id="6" name="Rectangle 5"/>
          <p:cNvSpPr/>
          <p:nvPr/>
        </p:nvSpPr>
        <p:spPr>
          <a:xfrm>
            <a:off x="1983544" y="2696043"/>
            <a:ext cx="5486400" cy="750975"/>
          </a:xfrm>
          <a:prstGeom prst="rect">
            <a:avLst/>
          </a:prstGeom>
        </p:spPr>
        <p:txBody>
          <a:bodyPr wrap="square">
            <a:spAutoFit/>
          </a:bodyPr>
          <a:lstStyle/>
          <a:p>
            <a:pPr marL="342900" marR="0" lvl="0" indent="-342900" algn="just">
              <a:lnSpc>
                <a:spcPct val="107000"/>
              </a:lnSpc>
              <a:spcBef>
                <a:spcPts val="0"/>
              </a:spcBef>
              <a:spcAft>
                <a:spcPts val="0"/>
              </a:spcAft>
            </a:pPr>
            <a:r>
              <a:rPr lang="en-US" sz="4000" dirty="0">
                <a:solidFill>
                  <a:srgbClr val="000000"/>
                </a:solidFill>
                <a:latin typeface="Brush Script MT" pitchFamily="66" charset="0"/>
                <a:ea typeface="Calibri" panose="020F0502020204030204" pitchFamily="34" charset="0"/>
                <a:cs typeface="Arial" panose="020B0604020202020204" pitchFamily="34" charset="0"/>
              </a:rPr>
              <a:t>Providing supportive guidance; </a:t>
            </a:r>
          </a:p>
        </p:txBody>
      </p:sp>
    </p:spTree>
    <p:extLst>
      <p:ext uri="{BB962C8B-B14F-4D97-AF65-F5344CB8AC3E}">
        <p14:creationId xmlns:p14="http://schemas.microsoft.com/office/powerpoint/2010/main" val="376790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20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1132</TotalTime>
  <Words>1193</Words>
  <Application>Microsoft Office PowerPoint</Application>
  <PresentationFormat>On-screen Show (4:3)</PresentationFormat>
  <Paragraphs>86</Paragraphs>
  <Slides>37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Aharoni</vt:lpstr>
      <vt:lpstr>Arial</vt:lpstr>
      <vt:lpstr>Berlin Sans FB</vt:lpstr>
      <vt:lpstr>Brush Script MT</vt:lpstr>
      <vt:lpstr>Calibri</vt:lpstr>
      <vt:lpstr>Calibri Light</vt:lpstr>
      <vt:lpstr>Copperplate Gothic 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Elements:  1. TITLE  Example of Title-  Reading Festival (National Reading Month)  </vt:lpstr>
      <vt:lpstr>     I. Project Title Reading Festival (National Reading Month)  II. Participants          All English and Filipino teachers  Grade Chairman  English coordinator  Filipino coordinator  Reading Coordinator  All pupils (LSENs, Kinder to Grade 6)  III. Venue and Date of Implementation   Luis Francisco Elementary School  November </vt:lpstr>
      <vt:lpstr>lV. Rationale  describes what the organization is doing and the role of the target participants in achieving the workplace development objectives (WDO)</vt:lpstr>
      <vt:lpstr>     The Department of Education (DepEd) has declared November as the National Reading Month. The celebration aims to support the k to 12 Basic Education Program, strengthen the Every Child A Reader Program making every Filipino a reader and to support the ten-point education agenda of the Aquino administration.   All school officials and learning center administrators are enjoined to conduct activities suggested by DepEd. However, schools shall also be encouraged to hold other related activities other than on the suggested ones.   </vt:lpstr>
      <vt:lpstr>V. Terminal objectives in the L &amp; D Plan identify what the participants must be able to do as a result of the intervention.</vt:lpstr>
      <vt:lpstr>At the end of the program, all pupils are expected to have participated in the various reading activities and develop their listening abilities, creativity and oral communication. </vt:lpstr>
      <vt:lpstr>VI.1 Enabling objectives contribute to the achievement of terminal objective </vt:lpstr>
      <vt:lpstr>Enabling objective breakdown the terminal objectives into major learning milestone that mark the participants progress or development towards the achievement of the terminal objectives.</vt:lpstr>
      <vt:lpstr>1. Create various reading activities that encourage children to rekindle      their interest in reading 2. Encourage school children to participate in the month-long reading      activities 3. Hone the talents of school children in communication and arts through competitions </vt:lpstr>
      <vt:lpstr>VII. TOTAL SUGGESTED BUDGET SOURCE OF FUND </vt:lpstr>
      <vt:lpstr>VII. Total Suggested Budget Source of Fund Token for the Mystery Reader      150.00 MOOE   Snacks for Judges          300.00  MOOE </vt:lpstr>
      <vt:lpstr>Attachment:    1.  TRAINING CONTENT and METHODOLOGIES:  (Attach Training Matrix)   </vt:lpstr>
      <vt:lpstr>  2. MANAGEMENT STRUCTURE  (Attach List of Management Staff with Corresponding Committee Assignments        </vt:lpstr>
      <vt:lpstr>3. LIST OF TRAINERS         </vt:lpstr>
      <vt:lpstr>4. RESOURCE PACKAGE Training Materials (cases, videos, slide deck, etc.  Readings for Participants  Other Support Materials </vt:lpstr>
      <vt:lpstr>http://ctb.ku.edu/en/table-of-contents/structure/strategic-planning/create-objectives/main  http://www.nickols.us/work_objectives.pdf http://www.insperity.com/blog/5-steps-to-creating-employee-development-plans-that-truly-work/ https://prezi.com/-xf6ash2jy47/absorptive-capacity/ https://www.pahrodf.org.ph/resource-center/hrdf-outputs/job-aid-workplace-development-objectives-wdo.pdf https://www.ccl.org/articles/leading-effectively-articles/the-70-20-10-rule/ http://www.selfdirectedlearning.org/what-is-self-directed-learning   </vt:lpstr>
      <vt:lpstr>http://www.balancedscorecard.org/BSC-Basics/Strategic-Planning-Basics PG Aklan https://elearningindustry.com/apply-70-20-10-model-learning-development  http://hr.ofm.wa.gov/workforce-data-planning/workforce-planning/step-3-identify-workforce-objectives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ELAINE DEL MUNDO</cp:lastModifiedBy>
  <cp:revision>41</cp:revision>
  <dcterms:created xsi:type="dcterms:W3CDTF">2018-09-16T13:01:08Z</dcterms:created>
  <dcterms:modified xsi:type="dcterms:W3CDTF">2022-11-04T01:44:37Z</dcterms:modified>
</cp:coreProperties>
</file>